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134959255" r:id="rId3"/>
    <p:sldId id="2134959368" r:id="rId4"/>
    <p:sldId id="11161" r:id="rId5"/>
    <p:sldId id="11022" r:id="rId6"/>
    <p:sldId id="2134959231" r:id="rId7"/>
    <p:sldId id="2134959253" r:id="rId8"/>
    <p:sldId id="2134959256" r:id="rId9"/>
    <p:sldId id="2134959257" r:id="rId10"/>
    <p:sldId id="2134959264" r:id="rId11"/>
    <p:sldId id="2134959341" r:id="rId12"/>
    <p:sldId id="2134959284" r:id="rId13"/>
    <p:sldId id="2134959279" r:id="rId14"/>
    <p:sldId id="2134959280" r:id="rId15"/>
    <p:sldId id="2134959281" r:id="rId16"/>
    <p:sldId id="2134959276" r:id="rId17"/>
    <p:sldId id="2134959258" r:id="rId18"/>
    <p:sldId id="2134959342" r:id="rId19"/>
    <p:sldId id="2134959277" r:id="rId20"/>
    <p:sldId id="2134959259" r:id="rId21"/>
    <p:sldId id="2134959260" r:id="rId22"/>
    <p:sldId id="2134959261" r:id="rId23"/>
    <p:sldId id="2134959262" r:id="rId24"/>
    <p:sldId id="2134959263" r:id="rId25"/>
    <p:sldId id="2134959278" r:id="rId26"/>
    <p:sldId id="2134959265" r:id="rId27"/>
    <p:sldId id="2134959266" r:id="rId28"/>
    <p:sldId id="2134959267" r:id="rId29"/>
    <p:sldId id="2134959282" r:id="rId30"/>
    <p:sldId id="2134959343" r:id="rId31"/>
    <p:sldId id="2134959268" r:id="rId32"/>
    <p:sldId id="2134959269" r:id="rId33"/>
    <p:sldId id="2134959283" r:id="rId34"/>
    <p:sldId id="2134959270" r:id="rId35"/>
    <p:sldId id="2134959271" r:id="rId36"/>
    <p:sldId id="2134959272" r:id="rId37"/>
    <p:sldId id="2134959273" r:id="rId38"/>
    <p:sldId id="2134959274" r:id="rId39"/>
    <p:sldId id="2134959304" r:id="rId40"/>
    <p:sldId id="2134959291" r:id="rId41"/>
    <p:sldId id="2134959275" r:id="rId42"/>
    <p:sldId id="2134959292" r:id="rId43"/>
    <p:sldId id="2134959285" r:id="rId44"/>
    <p:sldId id="2134959293" r:id="rId45"/>
    <p:sldId id="2134959294" r:id="rId46"/>
    <p:sldId id="2134959295" r:id="rId47"/>
    <p:sldId id="2134959286" r:id="rId48"/>
    <p:sldId id="2134959287" r:id="rId49"/>
    <p:sldId id="2134959302" r:id="rId50"/>
    <p:sldId id="2134959303" r:id="rId51"/>
    <p:sldId id="2134959288" r:id="rId52"/>
    <p:sldId id="2134959289" r:id="rId53"/>
    <p:sldId id="2134959305" r:id="rId54"/>
    <p:sldId id="2134959290" r:id="rId55"/>
    <p:sldId id="2134959306" r:id="rId56"/>
    <p:sldId id="2134959363" r:id="rId57"/>
    <p:sldId id="2134959296" r:id="rId58"/>
    <p:sldId id="2134959323" r:id="rId59"/>
    <p:sldId id="2134959324" r:id="rId60"/>
    <p:sldId id="2134959329" r:id="rId61"/>
    <p:sldId id="2134959325" r:id="rId62"/>
    <p:sldId id="2134959326" r:id="rId63"/>
    <p:sldId id="2134959307" r:id="rId64"/>
    <p:sldId id="2134959297" r:id="rId65"/>
    <p:sldId id="2134959298" r:id="rId66"/>
    <p:sldId id="2134959335" r:id="rId67"/>
    <p:sldId id="2134959365" r:id="rId68"/>
    <p:sldId id="2134959299" r:id="rId69"/>
    <p:sldId id="2134959300" r:id="rId70"/>
    <p:sldId id="2134959301" r:id="rId71"/>
    <p:sldId id="2134959308" r:id="rId72"/>
    <p:sldId id="11115" r:id="rId73"/>
    <p:sldId id="2134959334" r:id="rId74"/>
    <p:sldId id="2134959366" r:id="rId75"/>
    <p:sldId id="2134959309" r:id="rId76"/>
    <p:sldId id="2134959327" r:id="rId77"/>
    <p:sldId id="2134959330" r:id="rId78"/>
    <p:sldId id="2134959328" r:id="rId79"/>
    <p:sldId id="2134959331" r:id="rId80"/>
    <p:sldId id="2134959332" r:id="rId81"/>
    <p:sldId id="2134959340" r:id="rId82"/>
    <p:sldId id="2134959362" r:id="rId83"/>
    <p:sldId id="2134959333" r:id="rId84"/>
    <p:sldId id="2134959367" r:id="rId85"/>
    <p:sldId id="2134959336" r:id="rId86"/>
    <p:sldId id="2134959337" r:id="rId87"/>
    <p:sldId id="2134959338" r:id="rId88"/>
    <p:sldId id="2134959339" r:id="rId89"/>
    <p:sldId id="2134959344" r:id="rId90"/>
    <p:sldId id="2134959345" r:id="rId91"/>
    <p:sldId id="2134959361" r:id="rId92"/>
    <p:sldId id="2134959347" r:id="rId93"/>
    <p:sldId id="2134959348" r:id="rId94"/>
    <p:sldId id="2134959350" r:id="rId95"/>
    <p:sldId id="2134959351" r:id="rId96"/>
    <p:sldId id="2134959352" r:id="rId97"/>
    <p:sldId id="2134959358" r:id="rId98"/>
    <p:sldId id="2134959364" r:id="rId99"/>
    <p:sldId id="257" r:id="rId10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8B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1309" autoAdjust="0"/>
  </p:normalViewPr>
  <p:slideViewPr>
    <p:cSldViewPr snapToGrid="0">
      <p:cViewPr varScale="1">
        <p:scale>
          <a:sx n="52" d="100"/>
          <a:sy n="52" d="100"/>
        </p:scale>
        <p:origin x="5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5EE14-5AE0-4829-A571-5739F6BCE082}" type="datetimeFigureOut">
              <a:rPr lang="fr-FR" smtClean="0"/>
              <a:t>15/01/2024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2B03A-F5FB-4D72-B697-6F0E4B3CFE7B}" type="slidenum">
              <a:rPr lang="fr-FR" smtClean="0"/>
              <a:t>‹N°›</a:t>
            </a:fld>
            <a:endParaRPr lang="fr-FR"/>
          </a:p>
        </p:txBody>
      </p:sp>
    </p:spTree>
    <p:extLst>
      <p:ext uri="{BB962C8B-B14F-4D97-AF65-F5344CB8AC3E}">
        <p14:creationId xmlns:p14="http://schemas.microsoft.com/office/powerpoint/2010/main" val="220807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v7labs.com/blog/object-detection-guide"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www.v7labs.com/blog/image-classification-guide" TargetMode="External"/><Relationship Id="rId4" Type="http://schemas.openxmlformats.org/officeDocument/2006/relationships/hyperlink" Target="https://www.v7labs.com/blog/image-segmentation-guid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Foundation_models"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en.wikipedia.org/wiki/Question_answer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huggingface.co/docs/transformers/main/model_doc/vi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ature.com/articles/s41591-023-02448-8#ref-CR5"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www.nature.com/articles/s41591-023-02448-8#ref-CR53" TargetMode="External"/><Relationship Id="rId5" Type="http://schemas.openxmlformats.org/officeDocument/2006/relationships/hyperlink" Target="https://www.nature.com/articles/s41591-023-02448-8#ref-CR32" TargetMode="External"/><Relationship Id="rId4" Type="http://schemas.openxmlformats.org/officeDocument/2006/relationships/hyperlink" Target="https://www.nature.com/articles/s41591-023-02448-8#ref-CR22"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ervicescape.com/blog/think-typos-wont-cost-you-money-think-again"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rfm.stanford.edu/fmti/"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Optimization_problem" TargetMode="External"/><Relationship Id="rId2" Type="http://schemas.openxmlformats.org/officeDocument/2006/relationships/slide" Target="../slides/slide88.xml"/><Relationship Id="rId1" Type="http://schemas.openxmlformats.org/officeDocument/2006/relationships/notesMaster" Target="../notesMasters/notesMaster1.xml"/><Relationship Id="rId5" Type="http://schemas.openxmlformats.org/officeDocument/2006/relationships/hyperlink" Target="https://en.wikipedia.org/wiki/Modularity_(networks)" TargetMode="External"/><Relationship Id="rId4" Type="http://schemas.openxmlformats.org/officeDocument/2006/relationships/hyperlink" Target="https://en.wikipedia.org/wiki/Small-world_network"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rxiv.org/pdf/2305.08746.pdf"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en.wikipedia.org/wiki/Loss_func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journals.sagepub.com/doi/10.1177/1073858416667720"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en.wikipedia.org/wiki/Artificial_general_intelligenc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pnas.org/doi/full/10.1073/pnas.1005062107"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ature.com/articles/s43856-023-00370-1#ref-CR8" TargetMode="External"/><Relationship Id="rId3" Type="http://schemas.openxmlformats.org/officeDocument/2006/relationships/hyperlink" Target="https://www.nature.com/articles/s43856-023-00370-1#ref-CR2" TargetMode="External"/><Relationship Id="rId7" Type="http://schemas.openxmlformats.org/officeDocument/2006/relationships/hyperlink" Target="https://www.nature.com/articles/s43856-023-00370-1#ref-CR7"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nature.com/articles/s43856-023-00370-1#ref-CR3" TargetMode="External"/><Relationship Id="rId5" Type="http://schemas.openxmlformats.org/officeDocument/2006/relationships/hyperlink" Target="https://www.nature.com/articles/s43856-023-00370-1#ref-CR6" TargetMode="External"/><Relationship Id="rId10" Type="http://schemas.openxmlformats.org/officeDocument/2006/relationships/hyperlink" Target="https://www.nature.com/articles/s43856-023-00370-1#ref-CR10" TargetMode="External"/><Relationship Id="rId4" Type="http://schemas.openxmlformats.org/officeDocument/2006/relationships/hyperlink" Target="https://www.nature.com/articles/s43856-023-00370-1#ref-CR5" TargetMode="External"/><Relationship Id="rId9" Type="http://schemas.openxmlformats.org/officeDocument/2006/relationships/hyperlink" Target="https://www.nature.com/articles/s43856-023-00370-1#ref-CR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a:t>
            </a:fld>
            <a:endParaRPr lang="fr-FR"/>
          </a:p>
        </p:txBody>
      </p:sp>
    </p:spTree>
    <p:extLst>
      <p:ext uri="{BB962C8B-B14F-4D97-AF65-F5344CB8AC3E}">
        <p14:creationId xmlns:p14="http://schemas.microsoft.com/office/powerpoint/2010/main" val="1777288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As discussed before, language model is not a new technical concept specially for LLMs, but has evolved with the advance of artificial intelligence over the decades. Early language models mainly aim to model and generate text data, while latest language models (e.g., GPT-4) focus on complex task solving. From language modeling to task solving, it is an important leap in scientific thinking, which is the key to understand the development of language models in the research history</a:t>
            </a:r>
          </a:p>
          <a:p>
            <a:endParaRPr lang="en-US" dirty="0"/>
          </a:p>
          <a:p>
            <a:r>
              <a:rPr lang="en-US" dirty="0"/>
              <a:t>Furthermore, pre-trained language models learned context-aware representations that can be optimized according to downstream tasks. For the latest generation of language model, LLMs are enhanced by exploring the scaling effect on model capacity, which can be considered as general-purpose task solvers. To summarize, in the evolution process, the task scope that can be solved by language models have been greatly extended, and the task performance attained by language models have been significantly enhanced.</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43</a:t>
            </a:fld>
            <a:endParaRPr lang="fr-FR"/>
          </a:p>
        </p:txBody>
      </p:sp>
    </p:spTree>
    <p:extLst>
      <p:ext uri="{BB962C8B-B14F-4D97-AF65-F5344CB8AC3E}">
        <p14:creationId xmlns:p14="http://schemas.microsoft.com/office/powerpoint/2010/main" val="400944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model size (N), dataset size (D), and the amount of training compute (C), for neural language models. where L(·) denotes the cross entropy loss in </a:t>
            </a:r>
            <a:r>
              <a:rPr lang="en-US" dirty="0" err="1"/>
              <a:t>nats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47</a:t>
            </a:fld>
            <a:endParaRPr lang="fr-FR"/>
          </a:p>
        </p:txBody>
      </p:sp>
    </p:spTree>
    <p:extLst>
      <p:ext uri="{BB962C8B-B14F-4D97-AF65-F5344CB8AC3E}">
        <p14:creationId xmlns:p14="http://schemas.microsoft.com/office/powerpoint/2010/main" val="4209405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49</a:t>
            </a:fld>
            <a:endParaRPr lang="fr-FR"/>
          </a:p>
        </p:txBody>
      </p:sp>
    </p:spTree>
    <p:extLst>
      <p:ext uri="{BB962C8B-B14F-4D97-AF65-F5344CB8AC3E}">
        <p14:creationId xmlns:p14="http://schemas.microsoft.com/office/powerpoint/2010/main" val="3671325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Factuality hallucination emphasizes the discrepancy between generated content and verifiable real-world facts, typically manifesting as factual inconsistency or fabrication</a:t>
            </a:r>
          </a:p>
          <a:p>
            <a:endParaRPr lang="en-US" dirty="0"/>
          </a:p>
          <a:p>
            <a:r>
              <a:rPr lang="en-US" dirty="0"/>
              <a:t>faithfulness hallucination refers to the divergence of generated content from user instructions or the context provided by the input, as well as self-consistency within generated content</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54</a:t>
            </a:fld>
            <a:endParaRPr lang="fr-FR"/>
          </a:p>
        </p:txBody>
      </p:sp>
    </p:spTree>
    <p:extLst>
      <p:ext uri="{BB962C8B-B14F-4D97-AF65-F5344CB8AC3E}">
        <p14:creationId xmlns:p14="http://schemas.microsoft.com/office/powerpoint/2010/main" val="369363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Punishment and rewards are the backbones of </a:t>
            </a:r>
            <a:r>
              <a:rPr lang="en-US" b="1" dirty="0"/>
              <a:t>reinforcement learning</a:t>
            </a:r>
            <a:r>
              <a:rPr lang="en-US" dirty="0"/>
              <a:t> or carrot and stick! In a reinforcement learning system, we have a policy, a reward signal, and a value function. The policy defines how a reinforcement learning agent behaves when interacting with the environment (corresponding to what in psychology is a set of stimulus-response rules or associations). At each step, the environment sends the agent a reward (positive or negative). Indeed, the agent’s objective is to maximize the total reward (and this leads to a change in the policy in the idea to maximize the reward). While the reward is a signal indicating what is good in the immediate, the value represents the reward in the long term (a reward in the human term is instantaneous pleasure or pain while the value is what is better in the long run). In addition, in reinforcement learning, we have also to balance the greedy tendency (exploitation) and let the exploration of the environment, since an action leading to an immediate reward can prevent a better value in the end.</a:t>
            </a: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56</a:t>
            </a:fld>
            <a:endParaRPr lang="fr-FR"/>
          </a:p>
        </p:txBody>
      </p:sp>
    </p:spTree>
    <p:extLst>
      <p:ext uri="{BB962C8B-B14F-4D97-AF65-F5344CB8AC3E}">
        <p14:creationId xmlns:p14="http://schemas.microsoft.com/office/powerpoint/2010/main" val="23230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RLHF needs to train multiple LMs including the model being aligned, the reward model, and the reference model at the same time, which is tedious in algorithmic procedure and </a:t>
            </a:r>
            <a:r>
              <a:rPr lang="en-US" dirty="0" err="1"/>
              <a:t>memoryconsuming</a:t>
            </a:r>
            <a:r>
              <a:rPr lang="en-US" dirty="0"/>
              <a:t> in practice. Besides, the commonly-used PPO algorithm in RLHF is rather complex and often sensitive to hyper-parameters.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57</a:t>
            </a:fld>
            <a:endParaRPr lang="fr-FR"/>
          </a:p>
        </p:txBody>
      </p:sp>
    </p:spTree>
    <p:extLst>
      <p:ext uri="{BB962C8B-B14F-4D97-AF65-F5344CB8AC3E}">
        <p14:creationId xmlns:p14="http://schemas.microsoft.com/office/powerpoint/2010/main" val="1333283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80A13"/>
                </a:solidFill>
                <a:effectLst/>
                <a:latin typeface="Inter"/>
              </a:rPr>
              <a:t>Vision </a:t>
            </a:r>
            <a:r>
              <a:rPr lang="fr-FR" b="0" i="0" dirty="0" err="1">
                <a:solidFill>
                  <a:srgbClr val="080A13"/>
                </a:solidFill>
                <a:effectLst/>
                <a:latin typeface="Inter"/>
              </a:rPr>
              <a:t>transformers</a:t>
            </a:r>
            <a:r>
              <a:rPr lang="fr-FR" b="0" i="0" dirty="0">
                <a:solidFill>
                  <a:srgbClr val="080A13"/>
                </a:solidFill>
                <a:effectLst/>
                <a:latin typeface="Inter"/>
              </a:rPr>
              <a:t> have extensive applications in </a:t>
            </a:r>
            <a:r>
              <a:rPr lang="fr-FR" b="0" i="0" dirty="0" err="1">
                <a:solidFill>
                  <a:srgbClr val="080A13"/>
                </a:solidFill>
                <a:effectLst/>
                <a:latin typeface="Inter"/>
              </a:rPr>
              <a:t>popular</a:t>
            </a:r>
            <a:r>
              <a:rPr lang="fr-FR" b="0" i="0" dirty="0">
                <a:solidFill>
                  <a:srgbClr val="080A13"/>
                </a:solidFill>
                <a:effectLst/>
                <a:latin typeface="Inter"/>
              </a:rPr>
              <a:t> image recognition </a:t>
            </a:r>
            <a:r>
              <a:rPr lang="fr-FR" b="0" i="0" dirty="0" err="1">
                <a:solidFill>
                  <a:srgbClr val="080A13"/>
                </a:solidFill>
                <a:effectLst/>
                <a:latin typeface="Inter"/>
              </a:rPr>
              <a:t>tasks</a:t>
            </a:r>
            <a:r>
              <a:rPr lang="fr-FR" b="0" i="0" dirty="0">
                <a:solidFill>
                  <a:srgbClr val="080A13"/>
                </a:solidFill>
                <a:effectLst/>
                <a:latin typeface="Inter"/>
              </a:rPr>
              <a:t> </a:t>
            </a:r>
            <a:r>
              <a:rPr lang="fr-FR" b="0" i="0" dirty="0" err="1">
                <a:solidFill>
                  <a:srgbClr val="080A13"/>
                </a:solidFill>
                <a:effectLst/>
                <a:latin typeface="Inter"/>
              </a:rPr>
              <a:t>such</a:t>
            </a:r>
            <a:r>
              <a:rPr lang="fr-FR" b="0" i="0" dirty="0">
                <a:solidFill>
                  <a:srgbClr val="080A13"/>
                </a:solidFill>
                <a:effectLst/>
                <a:latin typeface="Inter"/>
              </a:rPr>
              <a:t> as </a:t>
            </a:r>
            <a:r>
              <a:rPr lang="fr-FR" b="0" i="0" u="none" strike="noStrike" dirty="0" err="1">
                <a:effectLst/>
                <a:latin typeface="Inter"/>
                <a:hlinkClick r:id="rId3"/>
              </a:rPr>
              <a:t>object</a:t>
            </a:r>
            <a:r>
              <a:rPr lang="fr-FR" b="0" i="0" u="none" strike="noStrike" dirty="0">
                <a:effectLst/>
                <a:latin typeface="Inter"/>
                <a:hlinkClick r:id="rId3"/>
              </a:rPr>
              <a:t> </a:t>
            </a:r>
            <a:r>
              <a:rPr lang="fr-FR" b="0" i="0" u="none" strike="noStrike" dirty="0" err="1">
                <a:effectLst/>
                <a:latin typeface="Inter"/>
                <a:hlinkClick r:id="rId3"/>
              </a:rPr>
              <a:t>detection</a:t>
            </a:r>
            <a:r>
              <a:rPr lang="fr-FR" b="0" i="0" dirty="0">
                <a:solidFill>
                  <a:srgbClr val="080A13"/>
                </a:solidFill>
                <a:effectLst/>
                <a:latin typeface="Inter"/>
              </a:rPr>
              <a:t>, </a:t>
            </a:r>
            <a:r>
              <a:rPr lang="fr-FR" b="0" i="0" u="none" strike="noStrike" dirty="0">
                <a:effectLst/>
                <a:latin typeface="Inter"/>
                <a:hlinkClick r:id="rId4"/>
              </a:rPr>
              <a:t>image segmentation</a:t>
            </a:r>
            <a:r>
              <a:rPr lang="fr-FR" b="0" i="0" dirty="0">
                <a:solidFill>
                  <a:srgbClr val="080A13"/>
                </a:solidFill>
                <a:effectLst/>
                <a:latin typeface="Inter"/>
              </a:rPr>
              <a:t>, </a:t>
            </a:r>
            <a:r>
              <a:rPr lang="fr-FR" b="0" i="0" u="none" strike="noStrike" dirty="0">
                <a:effectLst/>
                <a:latin typeface="Inter"/>
                <a:hlinkClick r:id="rId5"/>
              </a:rPr>
              <a:t>image classification</a:t>
            </a:r>
            <a:r>
              <a:rPr lang="fr-FR" b="0" i="0" dirty="0">
                <a:solidFill>
                  <a:srgbClr val="080A13"/>
                </a:solidFill>
                <a:effectLst/>
                <a:latin typeface="Inter"/>
              </a:rPr>
              <a:t>, and action recognition. </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60</a:t>
            </a:fld>
            <a:endParaRPr lang="fr-FR"/>
          </a:p>
        </p:txBody>
      </p:sp>
    </p:spTree>
    <p:extLst>
      <p:ext uri="{BB962C8B-B14F-4D97-AF65-F5344CB8AC3E}">
        <p14:creationId xmlns:p14="http://schemas.microsoft.com/office/powerpoint/2010/main" val="2111171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57586E"/>
                </a:solidFill>
                <a:effectLst/>
                <a:latin typeface="Inter"/>
              </a:rPr>
              <a:t>The first is our innate capacity for </a:t>
            </a:r>
            <a:r>
              <a:rPr lang="en-US" b="1" i="0" dirty="0">
                <a:solidFill>
                  <a:srgbClr val="57586E"/>
                </a:solidFill>
                <a:effectLst/>
                <a:latin typeface="Inter"/>
              </a:rPr>
              <a:t>short-term memory</a:t>
            </a:r>
            <a:r>
              <a:rPr lang="en-US" b="0" i="0" dirty="0">
                <a:solidFill>
                  <a:srgbClr val="57586E"/>
                </a:solidFill>
                <a:effectLst/>
                <a:latin typeface="Inter"/>
              </a:rPr>
              <a:t>, which is central to the Large Language Model (LLM). The second type of memory is</a:t>
            </a:r>
            <a:r>
              <a:rPr lang="en-US" b="1" i="0" dirty="0">
                <a:solidFill>
                  <a:srgbClr val="57586E"/>
                </a:solidFill>
                <a:effectLst/>
                <a:latin typeface="Inter"/>
              </a:rPr>
              <a:t> long-term memory</a:t>
            </a:r>
            <a:r>
              <a:rPr lang="en-US" b="0" i="0" dirty="0">
                <a:solidFill>
                  <a:srgbClr val="57586E"/>
                </a:solidFill>
                <a:effectLst/>
                <a:latin typeface="Inter"/>
              </a:rPr>
              <a:t>, where an external database is combined with the LLM to greatly increase the LLM's ability to remember voluminous amounts of data.</a:t>
            </a:r>
          </a:p>
          <a:p>
            <a:r>
              <a:rPr lang="fr-FR" dirty="0"/>
              <a:t>https://www.ionio.ai/blog/what-is-llm-agent-ultimate-guide-to-llm-agent-with-technical-breakdown</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62</a:t>
            </a:fld>
            <a:endParaRPr lang="fr-FR"/>
          </a:p>
        </p:txBody>
      </p:sp>
    </p:spTree>
    <p:extLst>
      <p:ext uri="{BB962C8B-B14F-4D97-AF65-F5344CB8AC3E}">
        <p14:creationId xmlns:p14="http://schemas.microsoft.com/office/powerpoint/2010/main" val="775693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65</a:t>
            </a:fld>
            <a:endParaRPr lang="fr-FR"/>
          </a:p>
        </p:txBody>
      </p:sp>
    </p:spTree>
    <p:extLst>
      <p:ext uri="{BB962C8B-B14F-4D97-AF65-F5344CB8AC3E}">
        <p14:creationId xmlns:p14="http://schemas.microsoft.com/office/powerpoint/2010/main" val="1024158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42424"/>
                </a:solidFill>
                <a:effectLst/>
                <a:latin typeface="source-serif-pro"/>
              </a:rPr>
              <a:t>Google and other companies think </a:t>
            </a:r>
            <a:r>
              <a:rPr lang="en-US" b="0" i="0" u="sng" dirty="0">
                <a:effectLst/>
                <a:latin typeface="source-serif-pro"/>
                <a:hlinkClick r:id="rId3"/>
              </a:rPr>
              <a:t>foundation models</a:t>
            </a:r>
            <a:r>
              <a:rPr lang="en-US" b="0" i="0" dirty="0">
                <a:solidFill>
                  <a:srgbClr val="242424"/>
                </a:solidFill>
                <a:effectLst/>
                <a:latin typeface="source-serif-pro"/>
              </a:rPr>
              <a:t> can change the approach to medicine. These models are trained with huge amounts of data and can be quickly adapted to downstream tasks (even often without fine-tuning), and have generative and dialogic capabilities.</a:t>
            </a:r>
          </a:p>
          <a:p>
            <a:endParaRPr lang="en-US" b="0" i="0" dirty="0">
              <a:solidFill>
                <a:srgbClr val="242424"/>
              </a:solidFill>
              <a:effectLst/>
              <a:latin typeface="source-serif-pro"/>
            </a:endParaRPr>
          </a:p>
          <a:p>
            <a:r>
              <a:rPr lang="en-US" dirty="0"/>
              <a:t>A new study by Google, focused on the utility of a wide LM to encode clinical knowledge and assess its potential in medicine. They decided to start with a specific task: </a:t>
            </a:r>
            <a:r>
              <a:rPr lang="en-US" u="sng" dirty="0">
                <a:effectLst/>
                <a:hlinkClick r:id="rId4"/>
              </a:rPr>
              <a:t>medical question answering</a:t>
            </a:r>
            <a:r>
              <a:rPr lang="en-US" dirty="0"/>
              <a:t>.</a:t>
            </a:r>
            <a:endParaRPr lang="en-US" b="0" i="0" dirty="0">
              <a:solidFill>
                <a:srgbClr val="5F6368"/>
              </a:solidFill>
              <a:effectLst/>
              <a:latin typeface="Google Sans"/>
            </a:endParaRPr>
          </a:p>
          <a:p>
            <a:endParaRPr lang="en-US" b="0" i="0" dirty="0">
              <a:solidFill>
                <a:srgbClr val="5F6368"/>
              </a:solidFill>
              <a:effectLst/>
              <a:latin typeface="Google Sans"/>
            </a:endParaRPr>
          </a:p>
          <a:p>
            <a:r>
              <a:rPr lang="en-US" b="0" i="0" dirty="0">
                <a:solidFill>
                  <a:srgbClr val="5F6368"/>
                </a:solidFill>
                <a:effectLst/>
                <a:latin typeface="Google Sans"/>
              </a:rPr>
              <a:t>The generation capabilities of large language models also enable them to produce long-form answers to consumer medical questions. However, ensuring model responses are accurate, safe, and helpful has been a crucial research challenge, especially in this safety-critical domain.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68</a:t>
            </a:fld>
            <a:endParaRPr lang="fr-FR"/>
          </a:p>
        </p:txBody>
      </p:sp>
    </p:spTree>
    <p:extLst>
      <p:ext uri="{BB962C8B-B14F-4D97-AF65-F5344CB8AC3E}">
        <p14:creationId xmlns:p14="http://schemas.microsoft.com/office/powerpoint/2010/main" val="112033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5</a:t>
            </a:fld>
            <a:endParaRPr lang="fr-FR"/>
          </a:p>
        </p:txBody>
      </p:sp>
    </p:spTree>
    <p:extLst>
      <p:ext uri="{BB962C8B-B14F-4D97-AF65-F5344CB8AC3E}">
        <p14:creationId xmlns:p14="http://schemas.microsoft.com/office/powerpoint/2010/main" val="3263834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1" dirty="0">
                <a:solidFill>
                  <a:srgbClr val="242424"/>
                </a:solidFill>
                <a:effectLst/>
                <a:latin typeface="source-serif-pro"/>
              </a:rPr>
              <a:t>However, human evaluation revealed that further work was needed to ensure the AI output, including long-form answers to open-ended questions, are safe and aligned with human values and expectations in this safety-critical domain (a process generally referred to as “alignment”).</a:t>
            </a:r>
          </a:p>
          <a:p>
            <a:endParaRPr lang="en-US" b="0" i="1" dirty="0">
              <a:solidFill>
                <a:srgbClr val="242424"/>
              </a:solidFill>
              <a:effectLst/>
              <a:latin typeface="source-serif-pro"/>
            </a:endParaRPr>
          </a:p>
          <a:p>
            <a:r>
              <a:rPr lang="en-US" b="0" i="0" dirty="0">
                <a:solidFill>
                  <a:srgbClr val="242424"/>
                </a:solidFill>
                <a:effectLst/>
                <a:latin typeface="source-serif-pro"/>
              </a:rPr>
              <a:t>Again, there is a dataset of adversarial questions. These questions were curated by the authors to be able to evaluate the model under conditions of potential harm and bias. The authors constructed two datasets, one focused on general questions related to “health equity, drug use, alcohol, mental health, COVID-19, obesity, suicide, and medical misinformation.” The second dataset focuses on questions related to sensitive topics in healthcare: “healthcare access (e.g., health insurance, access to hospitals or primary care providers), quality (e.g., patient experiences, hospital care and coordination), and social and environmental factors (e.g., working and living conditions, food access, and transportation)”.</a:t>
            </a:r>
          </a:p>
          <a:p>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In addition, Med-</a:t>
            </a:r>
            <a:r>
              <a:rPr lang="en-US" b="0" i="0" dirty="0" err="1">
                <a:solidFill>
                  <a:srgbClr val="242424"/>
                </a:solidFill>
                <a:effectLst/>
                <a:latin typeface="source-serif-pro"/>
              </a:rPr>
              <a:t>PaLM</a:t>
            </a:r>
            <a:r>
              <a:rPr lang="en-US" b="0" i="0" dirty="0">
                <a:solidFill>
                  <a:srgbClr val="242424"/>
                </a:solidFill>
                <a:effectLst/>
                <a:latin typeface="source-serif-pro"/>
              </a:rPr>
              <a:t> 2 is perceived to produce better answers than clinicians in reading comprehension and higher quality, less omitting important information or representing a risk of harm. On the other hand, it is perceived to produce more irrelevant details.</a:t>
            </a:r>
          </a:p>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69</a:t>
            </a:fld>
            <a:endParaRPr lang="fr-FR"/>
          </a:p>
        </p:txBody>
      </p:sp>
    </p:spTree>
    <p:extLst>
      <p:ext uri="{BB962C8B-B14F-4D97-AF65-F5344CB8AC3E}">
        <p14:creationId xmlns:p14="http://schemas.microsoft.com/office/powerpoint/2010/main" val="1901686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42424"/>
                </a:solidFill>
                <a:effectLst/>
                <a:latin typeface="source-serif-pro"/>
              </a:rPr>
              <a:t>At present, most of today’s models are unimodal. For example, we have excellent </a:t>
            </a:r>
            <a:r>
              <a:rPr lang="en-US" b="0" i="0" u="sng" dirty="0" err="1">
                <a:effectLst/>
                <a:latin typeface="source-serif-pro"/>
                <a:hlinkClick r:id="rId3"/>
              </a:rPr>
              <a:t>ViTs</a:t>
            </a:r>
            <a:r>
              <a:rPr lang="en-US" b="0" i="0" dirty="0">
                <a:solidFill>
                  <a:srgbClr val="242424"/>
                </a:solidFill>
                <a:effectLst/>
                <a:latin typeface="source-serif-pro"/>
              </a:rPr>
              <a:t> that can be used with medical images, but these cannot incorporate relevant patient information from medical records. Such a model also outputs a predefined set of classes, cannot explain predictions, and cannot interact interactively with the clinician.</a:t>
            </a:r>
          </a:p>
          <a:p>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Med-</a:t>
            </a:r>
            <a:r>
              <a:rPr lang="en-US" b="0" i="0" dirty="0" err="1">
                <a:solidFill>
                  <a:srgbClr val="242424"/>
                </a:solidFill>
                <a:effectLst/>
                <a:latin typeface="source-serif-pro"/>
              </a:rPr>
              <a:t>PaLM</a:t>
            </a:r>
            <a:r>
              <a:rPr lang="en-US" b="0" i="0" dirty="0">
                <a:solidFill>
                  <a:srgbClr val="242424"/>
                </a:solidFill>
                <a:effectLst/>
                <a:latin typeface="source-serif-pro"/>
              </a:rPr>
              <a:t> M, the first demonstration of a generalist biomedical artificial intelligence system.</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70</a:t>
            </a:fld>
            <a:endParaRPr lang="fr-FR"/>
          </a:p>
        </p:txBody>
      </p:sp>
    </p:spTree>
    <p:extLst>
      <p:ext uri="{BB962C8B-B14F-4D97-AF65-F5344CB8AC3E}">
        <p14:creationId xmlns:p14="http://schemas.microsoft.com/office/powerpoint/2010/main" val="4168070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71</a:t>
            </a:fld>
            <a:endParaRPr lang="fr-FR"/>
          </a:p>
        </p:txBody>
      </p:sp>
    </p:spTree>
    <p:extLst>
      <p:ext uri="{BB962C8B-B14F-4D97-AF65-F5344CB8AC3E}">
        <p14:creationId xmlns:p14="http://schemas.microsoft.com/office/powerpoint/2010/main" val="918386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F074C09-A706-4AB7-8BAD-A10DD1836ECE}" type="slidenum">
              <a:rPr lang="en-US" smtClean="0"/>
              <a:t>72</a:t>
            </a:fld>
            <a:endParaRPr lang="en-US"/>
          </a:p>
        </p:txBody>
      </p:sp>
    </p:spTree>
    <p:extLst>
      <p:ext uri="{BB962C8B-B14F-4D97-AF65-F5344CB8AC3E}">
        <p14:creationId xmlns:p14="http://schemas.microsoft.com/office/powerpoint/2010/main" val="225374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22222"/>
                </a:solidFill>
                <a:effectLst/>
                <a:latin typeface="Harding"/>
              </a:rPr>
              <a:t>ChatGPT drew particular attention in medicine for attaining passing grades in United States Medical Licensing Examinations. When ChatGPT responses to patient queries are compared to those provided by doctors (replying on a social network in their free time), the LLM output is preferred in terms of quality and empathy when assayed as a qualitative metric by doctor judges.  ChatGPT has been shown to fail specialist examinations for doctors and provide inaccurate information in response to realistic patient queries regarding cardiovascular disease prevention</a:t>
            </a:r>
          </a:p>
          <a:p>
            <a:endParaRPr lang="en-US" b="0" i="0" dirty="0">
              <a:solidFill>
                <a:srgbClr val="222222"/>
              </a:solidFill>
              <a:effectLst/>
              <a:latin typeface="Harding"/>
            </a:endParaRPr>
          </a:p>
          <a:p>
            <a:r>
              <a:rPr lang="en-US" b="0" i="0" dirty="0">
                <a:solidFill>
                  <a:srgbClr val="222222"/>
                </a:solidFill>
                <a:effectLst/>
                <a:latin typeface="Harding"/>
              </a:rPr>
              <a:t>Domain-specific LLMs may prove useful by providing novel functionality. Foresight — a model with GPT architecture fine-tuned with unstructured data corresponding to 811,336 patient electronic health records — demonstrated effectiveness in predicting and prognosticating in validation studies</a:t>
            </a:r>
          </a:p>
          <a:p>
            <a:endParaRPr lang="en-US" b="0" i="0" dirty="0">
              <a:solidFill>
                <a:srgbClr val="222222"/>
              </a:solidFill>
              <a:effectLst/>
              <a:latin typeface="Harding"/>
            </a:endParaRPr>
          </a:p>
          <a:p>
            <a:r>
              <a:rPr lang="en-US" b="0" i="0" dirty="0">
                <a:solidFill>
                  <a:srgbClr val="222222"/>
                </a:solidFill>
                <a:effectLst/>
                <a:latin typeface="Harding"/>
              </a:rPr>
              <a:t>ChatGPT exhibits much stronger performance in tasks where specialist knowledge is not required or is provided in user prompts</a:t>
            </a:r>
            <a:r>
              <a:rPr lang="en-US" b="0" i="0" baseline="30000" dirty="0">
                <a:solidFill>
                  <a:srgbClr val="006699"/>
                </a:solidFill>
                <a:effectLst/>
                <a:latin typeface="Harding"/>
                <a:hlinkClick r:id="rId3" tooltip="Brown, T. et al. Language models are few-shot learners. In Advances in Neural Information Processing Systems Vol. 33 1877–1901 (Curran Associates, 2020)."/>
              </a:rPr>
              <a:t>5</a:t>
            </a:r>
            <a:r>
              <a:rPr lang="en-US" b="0" i="0" baseline="30000" dirty="0">
                <a:solidFill>
                  <a:srgbClr val="222222"/>
                </a:solidFill>
                <a:effectLst/>
                <a:latin typeface="Harding"/>
              </a:rPr>
              <a:t>,</a:t>
            </a:r>
            <a:r>
              <a:rPr lang="en-US" b="0" i="0" baseline="30000" dirty="0">
                <a:solidFill>
                  <a:srgbClr val="006699"/>
                </a:solidFill>
                <a:effectLst/>
                <a:latin typeface="Harding"/>
                <a:hlinkClick r:id="rId4" tooltip="Touvron, H. et al. LLaMA: open and efficient foundation language models. Preprint at arXiv &#10;                  https://doi.org/10.48550/arXiv.2302.13971&#10;                  &#10;                 (2023)."/>
              </a:rPr>
              <a:t>22</a:t>
            </a:r>
            <a:r>
              <a:rPr lang="en-US" b="0" i="0" baseline="30000" dirty="0">
                <a:solidFill>
                  <a:srgbClr val="222222"/>
                </a:solidFill>
                <a:effectLst/>
                <a:latin typeface="Harding"/>
              </a:rPr>
              <a:t>,</a:t>
            </a:r>
            <a:r>
              <a:rPr lang="en-US" b="0" i="0" baseline="30000" dirty="0">
                <a:solidFill>
                  <a:srgbClr val="006699"/>
                </a:solidFill>
                <a:effectLst/>
                <a:latin typeface="Harding"/>
                <a:hlinkClick r:id="rId5" tooltip="OpenAI. GPT-4 system card. &#10;                  https://cdn.openai.com/papers/gpt-4-system-card.pdf&#10;                  &#10;                 (2023)."/>
              </a:rPr>
              <a:t>32</a:t>
            </a:r>
            <a:r>
              <a:rPr lang="en-US" b="0" i="0" dirty="0">
                <a:solidFill>
                  <a:srgbClr val="222222"/>
                </a:solidFill>
                <a:effectLst/>
                <a:latin typeface="Harding"/>
              </a:rPr>
              <a:t>. This illuminates avenues for implementation with more immediate promise than with clinical decision aids</a:t>
            </a:r>
            <a:r>
              <a:rPr lang="en-US" b="0" i="0" baseline="30000" dirty="0">
                <a:solidFill>
                  <a:srgbClr val="006699"/>
                </a:solidFill>
                <a:effectLst/>
                <a:latin typeface="Harding"/>
                <a:hlinkClick r:id="rId6" tooltip="Adams, L. C. et al. Leveraging GPT-4 for post hoc transformation of free-text radiology reports into structured reporting: a multilingual feasibility study. Radiology 307, e230725 (2023)."/>
              </a:rPr>
              <a:t>53</a:t>
            </a:r>
            <a:r>
              <a:rPr lang="en-US" b="0" i="0" baseline="30000" dirty="0">
                <a:solidFill>
                  <a:srgbClr val="222222"/>
                </a:solidFill>
                <a:effectLst/>
                <a:latin typeface="Harding"/>
              </a:rPr>
              <a:t> </a:t>
            </a:r>
            <a:r>
              <a:rPr lang="en-US" b="0" i="0" dirty="0">
                <a:solidFill>
                  <a:srgbClr val="222222"/>
                </a:solidFill>
                <a:effectLst/>
                <a:latin typeface="Harding"/>
              </a:rPr>
              <a:t> Discharge summaries are an instructive example — repetitive tasks involving interpretation and compression of information with little problem-solving or recollection required</a:t>
            </a:r>
          </a:p>
          <a:p>
            <a:endParaRPr lang="en-US" b="0" i="0" dirty="0">
              <a:solidFill>
                <a:srgbClr val="222222"/>
              </a:solidFill>
              <a:effectLst/>
              <a:latin typeface="Harding"/>
            </a:endParaRPr>
          </a:p>
          <a:p>
            <a:r>
              <a:rPr lang="en-US" b="0" i="0" dirty="0">
                <a:solidFill>
                  <a:srgbClr val="222222"/>
                </a:solidFill>
                <a:effectLst/>
                <a:latin typeface="Harding"/>
              </a:rPr>
              <a:t>PT-4’s meta-prompt feature allows users to explicitly describe the desired role for the chatbot to take on during conversation; useful examples include a ‘Socratic tutor mode’, which encourages students to think for themselves by pitching questions at decreasing levels of difficulty until students are able to work out solutions to the fuller question at hand.</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73</a:t>
            </a:fld>
            <a:endParaRPr lang="fr-FR"/>
          </a:p>
        </p:txBody>
      </p:sp>
    </p:spTree>
    <p:extLst>
      <p:ext uri="{BB962C8B-B14F-4D97-AF65-F5344CB8AC3E}">
        <p14:creationId xmlns:p14="http://schemas.microsoft.com/office/powerpoint/2010/main" val="1966472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i="0" dirty="0">
                <a:solidFill>
                  <a:srgbClr val="242424"/>
                </a:solidFill>
                <a:effectLst/>
                <a:latin typeface="source-serif-pro"/>
              </a:rPr>
              <a:t>Hierarchical organization:</a:t>
            </a:r>
            <a:r>
              <a:rPr lang="en-US" b="0" i="0" dirty="0">
                <a:solidFill>
                  <a:srgbClr val="242424"/>
                </a:solidFill>
                <a:effectLst/>
                <a:latin typeface="source-serif-pro"/>
              </a:rPr>
              <a:t> characters are organized in words, words are organized in sentences, and sentences in paragraphs. Paragraphs can also be combined into longer texts. In the same way, the protein alphabet is composed of 20 amino acids, which can be combined in secondary structures (generally with a functional or structural role), and secondary structures in tertiary structures. Proteins can be assembled in sophisticated complexes.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Typos and grammar:</a:t>
            </a:r>
            <a:r>
              <a:rPr lang="en-US" b="0" i="0" dirty="0">
                <a:solidFill>
                  <a:srgbClr val="242424"/>
                </a:solidFill>
                <a:effectLst/>
                <a:latin typeface="source-serif-pro"/>
              </a:rPr>
              <a:t> while typos in the word can alter dramatically the meaning of a sentence (a typo once cost </a:t>
            </a:r>
            <a:r>
              <a:rPr lang="en-US" b="0" i="0" u="sng" dirty="0">
                <a:solidFill>
                  <a:srgbClr val="242424"/>
                </a:solidFill>
                <a:effectLst/>
                <a:latin typeface="source-serif-pro"/>
                <a:hlinkClick r:id="rId3"/>
              </a:rPr>
              <a:t>ten million dollars</a:t>
            </a:r>
            <a:r>
              <a:rPr lang="en-US" b="0" i="0" dirty="0">
                <a:solidFill>
                  <a:srgbClr val="242424"/>
                </a:solidFill>
                <a:effectLst/>
                <a:latin typeface="source-serif-pro"/>
              </a:rPr>
              <a:t> to a travel agency), you can also write grammatically correct sentences that have no sense. Similarly, mutations can disrupt the function of a protein and lead to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Dependency:</a:t>
            </a:r>
            <a:r>
              <a:rPr lang="en-US" b="0" i="0" dirty="0">
                <a:solidFill>
                  <a:srgbClr val="242424"/>
                </a:solidFill>
                <a:effectLst/>
                <a:latin typeface="source-serif-pro"/>
              </a:rPr>
              <a:t> in the human language, words are interconnected with the surrounding words. The meaning of a word is dependent on the context. Moreover, we have long-term dependency which can be also between different sentences.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Evolution:</a:t>
            </a:r>
            <a:r>
              <a:rPr lang="en-US" b="0" i="0" dirty="0">
                <a:solidFill>
                  <a:srgbClr val="242424"/>
                </a:solidFill>
                <a:effectLst/>
                <a:latin typeface="source-serif-pro"/>
              </a:rPr>
              <a:t> languages are not static; they are constantly evolving to express new concepts and reflect changes in our society. </a:t>
            </a:r>
          </a:p>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75</a:t>
            </a:fld>
            <a:endParaRPr lang="fr-FR"/>
          </a:p>
        </p:txBody>
      </p:sp>
    </p:spTree>
    <p:extLst>
      <p:ext uri="{BB962C8B-B14F-4D97-AF65-F5344CB8AC3E}">
        <p14:creationId xmlns:p14="http://schemas.microsoft.com/office/powerpoint/2010/main" val="2147214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42424"/>
                </a:solidFill>
                <a:effectLst/>
                <a:latin typeface="source-serif-pro"/>
              </a:rPr>
              <a:t>The researchers then used an equivariant transformer to transform these maps into spatial maps of the protein atoms. In other words, using the internal representation of the model, one can recreate the atomic resolution structure prediction of a protein.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77</a:t>
            </a:fld>
            <a:endParaRPr lang="fr-FR"/>
          </a:p>
        </p:txBody>
      </p:sp>
    </p:spTree>
    <p:extLst>
      <p:ext uri="{BB962C8B-B14F-4D97-AF65-F5344CB8AC3E}">
        <p14:creationId xmlns:p14="http://schemas.microsoft.com/office/powerpoint/2010/main" val="2253092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Arial" panose="020B0604020202020204" pitchFamily="34" charset="0"/>
              <a:buChar char="•"/>
            </a:pPr>
            <a:r>
              <a:rPr lang="en-US" b="1" i="0" dirty="0">
                <a:solidFill>
                  <a:srgbClr val="212529"/>
                </a:solidFill>
                <a:effectLst/>
                <a:latin typeface="-apple-system"/>
              </a:rPr>
              <a:t>Upstream.</a:t>
            </a:r>
            <a:r>
              <a:rPr lang="en-US" b="0" i="0" dirty="0">
                <a:solidFill>
                  <a:srgbClr val="212529"/>
                </a:solidFill>
                <a:effectLst/>
                <a:latin typeface="-apple-system"/>
              </a:rPr>
              <a:t> The upstream indicators specify the ingredients and processes involved in building a foundation model, such as the computational resources, data, and labor used to build foundation models. </a:t>
            </a:r>
            <a:r>
              <a:rPr lang="en-US" b="0" i="0" u="none" strike="noStrike" dirty="0">
                <a:solidFill>
                  <a:srgbClr val="007BFF"/>
                </a:solidFill>
                <a:effectLst/>
                <a:latin typeface="-apple-system"/>
                <a:hlinkClick r:id="rId3"/>
              </a:rPr>
              <a:t>Full list of upstream indicators.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Model.</a:t>
            </a:r>
            <a:r>
              <a:rPr lang="en-US" b="0" i="0" dirty="0">
                <a:solidFill>
                  <a:srgbClr val="212529"/>
                </a:solidFill>
                <a:effectLst/>
                <a:latin typeface="-apple-system"/>
              </a:rPr>
              <a:t> The model indicators specify the properties and function of the foundation model, such as the model's architecture, capabilities, and risks </a:t>
            </a:r>
            <a:r>
              <a:rPr lang="en-US" b="0" i="0" u="none" strike="noStrike" dirty="0">
                <a:solidFill>
                  <a:srgbClr val="007BFF"/>
                </a:solidFill>
                <a:effectLst/>
                <a:latin typeface="-apple-system"/>
                <a:hlinkClick r:id="rId3"/>
              </a:rPr>
              <a:t>Full list of model indicators.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Downstream.</a:t>
            </a:r>
            <a:r>
              <a:rPr lang="en-US" b="0" i="0" dirty="0">
                <a:solidFill>
                  <a:srgbClr val="212529"/>
                </a:solidFill>
                <a:effectLst/>
                <a:latin typeface="-apple-system"/>
              </a:rPr>
              <a:t> The downstream indicators specify how the foundation model is distributed and used, such as the </a:t>
            </a:r>
            <a:r>
              <a:rPr lang="en-US" b="0" i="0" dirty="0" err="1">
                <a:solidFill>
                  <a:srgbClr val="212529"/>
                </a:solidFill>
                <a:effectLst/>
                <a:latin typeface="-apple-system"/>
              </a:rPr>
              <a:t>the</a:t>
            </a:r>
            <a:r>
              <a:rPr lang="en-US" b="0" i="0" dirty="0">
                <a:solidFill>
                  <a:srgbClr val="212529"/>
                </a:solidFill>
                <a:effectLst/>
                <a:latin typeface="-apple-system"/>
              </a:rPr>
              <a:t> model's impact on users, any updates to the model, and the policies that govern its use. </a:t>
            </a:r>
            <a:r>
              <a:rPr lang="en-US" b="0" i="0" u="none" strike="noStrike" dirty="0">
                <a:solidFill>
                  <a:srgbClr val="007BFF"/>
                </a:solidFill>
                <a:effectLst/>
                <a:latin typeface="-apple-system"/>
                <a:hlinkClick r:id="rId3"/>
              </a:rPr>
              <a:t>Full list of downstream indicators.</a:t>
            </a:r>
            <a:endParaRPr lang="en-US" b="0" i="0" dirty="0">
              <a:solidFill>
                <a:srgbClr val="212529"/>
              </a:solidFill>
              <a:effectLst/>
              <a:latin typeface="-apple-system"/>
            </a:endParaRP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81</a:t>
            </a:fld>
            <a:endParaRPr lang="fr-FR"/>
          </a:p>
        </p:txBody>
      </p:sp>
    </p:spTree>
    <p:extLst>
      <p:ext uri="{BB962C8B-B14F-4D97-AF65-F5344CB8AC3E}">
        <p14:creationId xmlns:p14="http://schemas.microsoft.com/office/powerpoint/2010/main" val="2676618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Arial" panose="020B0604020202020204" pitchFamily="34" charset="0"/>
              <a:buNone/>
            </a:pPr>
            <a:r>
              <a:rPr lang="en-US" b="1" i="0" dirty="0">
                <a:solidFill>
                  <a:srgbClr val="212529"/>
                </a:solidFill>
                <a:effectLst/>
                <a:latin typeface="-apple-system"/>
              </a:rPr>
              <a:t>Hallucination. </a:t>
            </a:r>
            <a:r>
              <a:rPr lang="en-US" dirty="0"/>
              <a:t>Current solutions to mitigate LLM hallucination can be categorized into training-time correction, generation-time correction, and retrieval-augmented correction.</a:t>
            </a:r>
            <a:endParaRPr lang="en-US" b="0" i="0" dirty="0">
              <a:solidFill>
                <a:srgbClr val="212529"/>
              </a:solidFill>
              <a:effectLst/>
              <a:latin typeface="-apple-system"/>
            </a:endParaRP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82</a:t>
            </a:fld>
            <a:endParaRPr lang="fr-FR"/>
          </a:p>
        </p:txBody>
      </p:sp>
    </p:spTree>
    <p:extLst>
      <p:ext uri="{BB962C8B-B14F-4D97-AF65-F5344CB8AC3E}">
        <p14:creationId xmlns:p14="http://schemas.microsoft.com/office/powerpoint/2010/main" val="3733755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dirty="0" err="1"/>
              <a:t>Mixtral</a:t>
            </a:r>
            <a:r>
              <a:rPr lang="en-US" dirty="0"/>
              <a:t> is a sparse mixture-of-experts network. It is a decoder-only model where the feedforward block picks from a set of 8 distinct groups of parameters. At every layer, for every token, a router network chooses two of these groups (the “experts”) to process the token and combine their output additively. This technique increases the number of parameters of a model while controlling cost and latency, as the model only uses a fraction of the total set of parameters per token.</a:t>
            </a:r>
          </a:p>
        </p:txBody>
      </p:sp>
      <p:sp>
        <p:nvSpPr>
          <p:cNvPr id="4" name="Segnaposto numero diapositiva 3"/>
          <p:cNvSpPr>
            <a:spLocks noGrp="1"/>
          </p:cNvSpPr>
          <p:nvPr>
            <p:ph type="sldNum" sz="quarter" idx="5"/>
          </p:nvPr>
        </p:nvSpPr>
        <p:spPr/>
        <p:txBody>
          <a:bodyPr/>
          <a:lstStyle/>
          <a:p>
            <a:fld id="{F022B03A-F5FB-4D72-B697-6F0E4B3CFE7B}" type="slidenum">
              <a:rPr lang="fr-FR" smtClean="0"/>
              <a:t>84</a:t>
            </a:fld>
            <a:endParaRPr lang="fr-FR"/>
          </a:p>
        </p:txBody>
      </p:sp>
    </p:spTree>
    <p:extLst>
      <p:ext uri="{BB962C8B-B14F-4D97-AF65-F5344CB8AC3E}">
        <p14:creationId xmlns:p14="http://schemas.microsoft.com/office/powerpoint/2010/main" val="96873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6</a:t>
            </a:fld>
            <a:endParaRPr lang="fr-FR"/>
          </a:p>
        </p:txBody>
      </p:sp>
    </p:spTree>
    <p:extLst>
      <p:ext uri="{BB962C8B-B14F-4D97-AF65-F5344CB8AC3E}">
        <p14:creationId xmlns:p14="http://schemas.microsoft.com/office/powerpoint/2010/main" val="3875136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https://www.forbes.com/sites/robtoews/2023/09/03/transformers-revolutionized-ai-what-will-replace-them/</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85</a:t>
            </a:fld>
            <a:endParaRPr lang="fr-FR"/>
          </a:p>
        </p:txBody>
      </p:sp>
    </p:spTree>
    <p:extLst>
      <p:ext uri="{BB962C8B-B14F-4D97-AF65-F5344CB8AC3E}">
        <p14:creationId xmlns:p14="http://schemas.microsoft.com/office/powerpoint/2010/main" val="4145706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fontAlgn="base">
              <a:buFont typeface="Arial" panose="020B0604020202020204" pitchFamily="34" charset="0"/>
              <a:buChar char="•"/>
            </a:pPr>
            <a:r>
              <a:rPr lang="en-US" b="0" i="0" dirty="0">
                <a:solidFill>
                  <a:srgbClr val="000000"/>
                </a:solidFill>
                <a:effectLst/>
                <a:latin typeface="Poly"/>
              </a:rPr>
              <a:t>Each neuron has a value that is equivalent to the electrical potential of biological neurons at any given time.</a:t>
            </a:r>
          </a:p>
          <a:p>
            <a:pPr algn="l" fontAlgn="base">
              <a:buFont typeface="Arial" panose="020B0604020202020204" pitchFamily="34" charset="0"/>
              <a:buChar char="•"/>
            </a:pPr>
            <a:r>
              <a:rPr lang="en-US" b="0" i="0" dirty="0">
                <a:solidFill>
                  <a:srgbClr val="000000"/>
                </a:solidFill>
                <a:effectLst/>
                <a:latin typeface="Poly"/>
              </a:rPr>
              <a:t>The value of a neuron can change according to its mathematical model; for example, if a neuron gets a spike from an upstream neuron, its value may rise or fall.</a:t>
            </a:r>
          </a:p>
          <a:p>
            <a:pPr algn="l" fontAlgn="base">
              <a:buFont typeface="Arial" panose="020B0604020202020204" pitchFamily="34" charset="0"/>
              <a:buChar char="•"/>
            </a:pPr>
            <a:r>
              <a:rPr lang="en-US" b="0" i="0" dirty="0">
                <a:solidFill>
                  <a:srgbClr val="000000"/>
                </a:solidFill>
                <a:effectLst/>
                <a:latin typeface="Poly"/>
              </a:rPr>
              <a:t>If a neuron’s value surpasses a certain threshold, the neuron will send a single impulse to each downstream neuron connected to the first one, and the neuron’s value will immediately drop below its average.</a:t>
            </a:r>
          </a:p>
          <a:p>
            <a:pPr algn="l" fontAlgn="base">
              <a:buFont typeface="Arial" panose="020B0604020202020204" pitchFamily="34" charset="0"/>
              <a:buChar char="•"/>
            </a:pPr>
            <a:r>
              <a:rPr lang="en-US" b="0" i="0" dirty="0">
                <a:solidFill>
                  <a:srgbClr val="000000"/>
                </a:solidFill>
                <a:effectLst/>
                <a:latin typeface="Poly"/>
              </a:rPr>
              <a:t>As a result, the neuron will go through a refractory period similar to that of a biological neuron. The neuron’s value will gradually return to its average over time.</a:t>
            </a:r>
          </a:p>
          <a:p>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86</a:t>
            </a:fld>
            <a:endParaRPr lang="fr-FR"/>
          </a:p>
        </p:txBody>
      </p:sp>
    </p:spTree>
    <p:extLst>
      <p:ext uri="{BB962C8B-B14F-4D97-AF65-F5344CB8AC3E}">
        <p14:creationId xmlns:p14="http://schemas.microsoft.com/office/powerpoint/2010/main" val="1704129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22222"/>
                </a:solidFill>
                <a:effectLst/>
                <a:latin typeface="Harding"/>
              </a:rPr>
              <a:t>However, in the particular case of liquid time-constant (LTC) networks, we can leverage a closed-form expression for the system’s response to input. This allows one to evaluate the system’s response to exogenous input (</a:t>
            </a:r>
            <a:r>
              <a:rPr lang="en-US" b="0" i="1" dirty="0">
                <a:solidFill>
                  <a:srgbClr val="222222"/>
                </a:solidFill>
                <a:effectLst/>
                <a:latin typeface="Harding"/>
              </a:rPr>
              <a:t>I</a:t>
            </a:r>
            <a:r>
              <a:rPr lang="en-US" b="0" i="0" dirty="0">
                <a:solidFill>
                  <a:srgbClr val="222222"/>
                </a:solidFill>
                <a:effectLst/>
                <a:latin typeface="Harding"/>
              </a:rPr>
              <a:t>) and recurrent inputs from hidden states (</a:t>
            </a:r>
            <a:r>
              <a:rPr lang="en-US" b="0" i="1" dirty="0">
                <a:solidFill>
                  <a:srgbClr val="222222"/>
                </a:solidFill>
                <a:effectLst/>
                <a:latin typeface="Harding"/>
              </a:rPr>
              <a:t>x</a:t>
            </a:r>
            <a:r>
              <a:rPr lang="en-US" b="0" i="0" dirty="0">
                <a:solidFill>
                  <a:srgbClr val="222222"/>
                </a:solidFill>
                <a:effectLst/>
                <a:latin typeface="Harding"/>
              </a:rPr>
              <a:t>) as a function of time.</a:t>
            </a:r>
          </a:p>
          <a:p>
            <a:endParaRPr lang="en-US" b="0" i="0" dirty="0">
              <a:solidFill>
                <a:srgbClr val="222222"/>
              </a:solidFill>
              <a:effectLst/>
              <a:latin typeface="Harding"/>
            </a:endParaRPr>
          </a:p>
          <a:p>
            <a:r>
              <a:rPr lang="en-US" b="0" i="0" dirty="0">
                <a:solidFill>
                  <a:srgbClr val="333333"/>
                </a:solidFill>
                <a:effectLst/>
                <a:latin typeface="Helvetica Neue"/>
              </a:rPr>
              <a:t>When you train these neural networks, they can still adapt themselves based on the incoming inputs that they receive.</a:t>
            </a:r>
          </a:p>
          <a:p>
            <a:endParaRPr lang="en-US" b="0" i="0" dirty="0">
              <a:solidFill>
                <a:srgbClr val="333333"/>
              </a:solidFill>
              <a:effectLst/>
              <a:latin typeface="Helvetica Neue"/>
            </a:endParaRPr>
          </a:p>
          <a:p>
            <a:r>
              <a:rPr lang="en-US" b="0" i="0" dirty="0">
                <a:solidFill>
                  <a:srgbClr val="333333"/>
                </a:solidFill>
                <a:effectLst/>
                <a:latin typeface="Helvetica Neue"/>
              </a:rPr>
              <a:t>“Everyone talks about scaling up their network,” Hasani notes. “We want to scale down, to have fewer but richer nodes.” MIT says, for example, that a team was able to drive a car through a combination of a perception module and liquid neural networks comprised of a mere 19 nodes, down from “noisier” networks that can, say, have 100,000.</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87</a:t>
            </a:fld>
            <a:endParaRPr lang="fr-FR"/>
          </a:p>
        </p:txBody>
      </p:sp>
    </p:spTree>
    <p:extLst>
      <p:ext uri="{BB962C8B-B14F-4D97-AF65-F5344CB8AC3E}">
        <p14:creationId xmlns:p14="http://schemas.microsoft.com/office/powerpoint/2010/main" val="759742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During this development, they learn functions from autonomous regulation to higher functions such as reasoning and problem-solving. During this learning, they must balance competing demands. </a:t>
            </a:r>
          </a:p>
          <a:p>
            <a:endParaRPr lang="en-US" dirty="0"/>
          </a:p>
          <a:p>
            <a:r>
              <a:rPr lang="en-US" b="0" i="0" dirty="0">
                <a:solidFill>
                  <a:srgbClr val="242424"/>
                </a:solidFill>
                <a:effectLst/>
                <a:latin typeface="source-serif-pro"/>
              </a:rPr>
              <a:t>On the one hand a limit on the resources they can exploit of both energy and physical space, on the other hand,</a:t>
            </a:r>
            <a:r>
              <a:rPr lang="en-US" dirty="0"/>
              <a:t> they must optimize the passage of information in the network</a:t>
            </a:r>
            <a:r>
              <a:rPr lang="en-US" b="0" i="0" dirty="0">
                <a:solidFill>
                  <a:srgbClr val="242424"/>
                </a:solidFill>
                <a:effectLst/>
                <a:latin typeface="source-serif-pro"/>
              </a:rPr>
              <a:t>. These challenges are common to different species, and for some researchers, it would explain why such an evolutionary and organizational solution is observed.</a:t>
            </a:r>
          </a:p>
          <a:p>
            <a:endParaRPr lang="en-US" b="0" i="0" dirty="0">
              <a:solidFill>
                <a:srgbClr val="242424"/>
              </a:solidFill>
              <a:effectLst/>
              <a:latin typeface="source-serif-pro"/>
            </a:endParaRPr>
          </a:p>
          <a:p>
            <a:pPr algn="l"/>
            <a:r>
              <a:rPr lang="en-US" b="0" i="0" dirty="0">
                <a:solidFill>
                  <a:srgbClr val="242424"/>
                </a:solidFill>
                <a:effectLst/>
                <a:latin typeface="source-serif-pro"/>
              </a:rPr>
              <a:t>For many researchers, space constriction is an </a:t>
            </a:r>
            <a:r>
              <a:rPr lang="en-US" b="0" i="0" u="sng" dirty="0">
                <a:solidFill>
                  <a:srgbClr val="242424"/>
                </a:solidFill>
                <a:effectLst/>
                <a:latin typeface="source-serif-pro"/>
                <a:hlinkClick r:id="rId3"/>
              </a:rPr>
              <a:t>optimization problem</a:t>
            </a:r>
            <a:r>
              <a:rPr lang="en-US" b="0" i="0" dirty="0">
                <a:solidFill>
                  <a:srgbClr val="242424"/>
                </a:solidFill>
                <a:effectLst/>
                <a:latin typeface="source-serif-pro"/>
              </a:rPr>
              <a:t> that has led the brain to evolve structures to make information passage optimized. For example, sparse, </a:t>
            </a:r>
            <a:r>
              <a:rPr lang="en-US" b="0" i="0" u="sng" dirty="0">
                <a:solidFill>
                  <a:srgbClr val="242424"/>
                </a:solidFill>
                <a:effectLst/>
                <a:latin typeface="source-serif-pro"/>
                <a:hlinkClick r:id="rId4"/>
              </a:rPr>
              <a:t>small-world</a:t>
            </a:r>
            <a:r>
              <a:rPr lang="en-US" b="0" i="0" dirty="0">
                <a:solidFill>
                  <a:srgbClr val="242424"/>
                </a:solidFill>
                <a:effectLst/>
                <a:latin typeface="source-serif-pro"/>
              </a:rPr>
              <a:t> structures, and functional </a:t>
            </a:r>
            <a:r>
              <a:rPr lang="en-US" b="0" i="0" u="sng" dirty="0">
                <a:solidFill>
                  <a:srgbClr val="242424"/>
                </a:solidFill>
                <a:effectLst/>
                <a:latin typeface="source-serif-pro"/>
                <a:hlinkClick r:id="rId5"/>
              </a:rPr>
              <a:t>modularity</a:t>
            </a:r>
            <a:r>
              <a:rPr lang="en-US" b="0" i="0" dirty="0">
                <a:solidFill>
                  <a:srgbClr val="242424"/>
                </a:solidFill>
                <a:effectLst/>
                <a:latin typeface="source-serif-pro"/>
              </a:rPr>
              <a:t>, would emerge in response to this constriction.</a:t>
            </a:r>
          </a:p>
          <a:p>
            <a:br>
              <a:rPr lang="en-US" dirty="0">
                <a:effectLst/>
              </a:rPr>
            </a:b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88</a:t>
            </a:fld>
            <a:endParaRPr lang="fr-FR"/>
          </a:p>
        </p:txBody>
      </p:sp>
    </p:spTree>
    <p:extLst>
      <p:ext uri="{BB962C8B-B14F-4D97-AF65-F5344CB8AC3E}">
        <p14:creationId xmlns:p14="http://schemas.microsoft.com/office/powerpoint/2010/main" val="862062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US" dirty="0">
                <a:effectLst/>
              </a:rPr>
            </a:br>
            <a:r>
              <a:rPr lang="en-US" b="0" i="0" dirty="0">
                <a:solidFill>
                  <a:srgbClr val="242424"/>
                </a:solidFill>
                <a:effectLst/>
                <a:latin typeface="source-serif-pro"/>
              </a:rPr>
              <a:t>For example, </a:t>
            </a:r>
            <a:r>
              <a:rPr lang="en-US" b="0" i="0" u="sng" dirty="0">
                <a:solidFill>
                  <a:srgbClr val="242424"/>
                </a:solidFill>
                <a:effectLst/>
                <a:latin typeface="source-serif-pro"/>
                <a:hlinkClick r:id="rId3"/>
              </a:rPr>
              <a:t>a recent MIT study</a:t>
            </a:r>
            <a:r>
              <a:rPr lang="en-US" b="0" i="0" dirty="0">
                <a:solidFill>
                  <a:srgbClr val="242424"/>
                </a:solidFill>
                <a:effectLst/>
                <a:latin typeface="source-serif-pro"/>
              </a:rPr>
              <a:t> shows how a model can be developed that incorporates a spatial cost for neural training. The authors embed neurons in a geometric space and incorporate into the </a:t>
            </a:r>
            <a:r>
              <a:rPr lang="en-US" b="0" i="0" u="sng" dirty="0">
                <a:solidFill>
                  <a:srgbClr val="242424"/>
                </a:solidFill>
                <a:effectLst/>
                <a:latin typeface="source-serif-pro"/>
                <a:hlinkClick r:id="rId4"/>
              </a:rPr>
              <a:t>cost function</a:t>
            </a:r>
            <a:r>
              <a:rPr lang="en-US" b="0" i="0" dirty="0">
                <a:solidFill>
                  <a:srgbClr val="242424"/>
                </a:solidFill>
                <a:effectLst/>
                <a:latin typeface="source-serif-pro"/>
              </a:rPr>
              <a:t> a term proportional to the length of each neuron connection. This leads during training to the elimination of unnecessary connections and efficient </a:t>
            </a:r>
            <a:r>
              <a:rPr lang="en-US" b="0" i="0" dirty="0" err="1">
                <a:solidFill>
                  <a:srgbClr val="242424"/>
                </a:solidFill>
                <a:effectLst/>
                <a:latin typeface="source-serif-pro"/>
              </a:rPr>
              <a:t>sparsification</a:t>
            </a:r>
            <a:r>
              <a:rPr lang="en-US" b="0" i="0" dirty="0">
                <a:solidFill>
                  <a:srgbClr val="242424"/>
                </a:solidFill>
                <a:effectLst/>
                <a:latin typeface="source-serif-pro"/>
              </a:rPr>
              <a:t>.</a:t>
            </a:r>
          </a:p>
          <a:p>
            <a:br>
              <a:rPr lang="en-US" dirty="0">
                <a:effectLst/>
              </a:rPr>
            </a:b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89</a:t>
            </a:fld>
            <a:endParaRPr lang="fr-FR"/>
          </a:p>
        </p:txBody>
      </p:sp>
    </p:spTree>
    <p:extLst>
      <p:ext uri="{BB962C8B-B14F-4D97-AF65-F5344CB8AC3E}">
        <p14:creationId xmlns:p14="http://schemas.microsoft.com/office/powerpoint/2010/main" val="4135036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90</a:t>
            </a:fld>
            <a:endParaRPr lang="fr-FR"/>
          </a:p>
        </p:txBody>
      </p:sp>
    </p:spTree>
    <p:extLst>
      <p:ext uri="{BB962C8B-B14F-4D97-AF65-F5344CB8AC3E}">
        <p14:creationId xmlns:p14="http://schemas.microsoft.com/office/powerpoint/2010/main" val="4005540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1" i="0" dirty="0">
                <a:solidFill>
                  <a:srgbClr val="242424"/>
                </a:solidFill>
                <a:effectLst/>
                <a:latin typeface="source-serif-pro"/>
              </a:rPr>
              <a:t>As noted empirically, gene expression in the brain is modular and robustly organized into modules</a:t>
            </a:r>
            <a:r>
              <a:rPr lang="en-US" b="0" i="0" dirty="0">
                <a:solidFill>
                  <a:srgbClr val="242424"/>
                </a:solidFill>
                <a:effectLst/>
                <a:latin typeface="source-serif-pro"/>
              </a:rPr>
              <a:t>. In addition, the spatial topography of the cortex is also strongly reflected in its genetic topography. This genetic landscape is also reflected in both structural and functional divisions, strongly indicating a modularity of the brain. Also at the imaging level, it can be seen that there is dense connectivity within modules and weak connectivity between modules.</a:t>
            </a: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91</a:t>
            </a:fld>
            <a:endParaRPr lang="fr-FR"/>
          </a:p>
        </p:txBody>
      </p:sp>
    </p:spTree>
    <p:extLst>
      <p:ext uri="{BB962C8B-B14F-4D97-AF65-F5344CB8AC3E}">
        <p14:creationId xmlns:p14="http://schemas.microsoft.com/office/powerpoint/2010/main" val="1280241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1" dirty="0">
                <a:effectLst/>
                <a:latin typeface="source-serif-pro"/>
              </a:rPr>
              <a:t>Small-</a:t>
            </a:r>
            <a:r>
              <a:rPr lang="en-US" b="1" dirty="0" err="1">
                <a:effectLst/>
                <a:latin typeface="source-serif-pro"/>
              </a:rPr>
              <a:t>worldness</a:t>
            </a:r>
            <a:r>
              <a:rPr lang="en-US" b="1" dirty="0">
                <a:effectLst/>
                <a:latin typeface="source-serif-pro"/>
              </a:rPr>
              <a:t> seems to be a common feature of many complex systems</a:t>
            </a:r>
            <a:r>
              <a:rPr lang="en-US" b="1" i="0" dirty="0">
                <a:solidFill>
                  <a:srgbClr val="242424"/>
                </a:solidFill>
                <a:effectLst/>
                <a:latin typeface="source-serif-pro"/>
              </a:rPr>
              <a:t>.</a:t>
            </a:r>
            <a:r>
              <a:rPr lang="en-US" b="0" i="0" dirty="0">
                <a:solidFill>
                  <a:srgbClr val="242424"/>
                </a:solidFill>
                <a:effectLst/>
                <a:latin typeface="source-serif-pro"/>
              </a:rPr>
              <a:t> For example in social networks, an individual (node) is connected by strong family and friendship ties, and these individuals are strongly connected to each other forming a tribe (or </a:t>
            </a:r>
            <a:r>
              <a:rPr lang="en-US" dirty="0"/>
              <a:t>clique in graph theory</a:t>
            </a:r>
            <a:r>
              <a:rPr lang="en-US" b="0" i="0" dirty="0">
                <a:solidFill>
                  <a:srgbClr val="242424"/>
                </a:solidFill>
                <a:effectLst/>
                <a:latin typeface="source-serif-pro"/>
              </a:rPr>
              <a:t>). At the same time, there are connections (friends of friends) that allow them to connect to other tribes. So small world graphs have a high clustering coefficient (many tribes and highly connected) and short paths to get from one side to another. </a:t>
            </a:r>
            <a:r>
              <a:rPr lang="en-US" b="0" i="0" u="sng" dirty="0">
                <a:effectLst/>
                <a:latin typeface="source-serif-pro"/>
                <a:hlinkClick r:id="rId3"/>
              </a:rPr>
              <a:t>Studies of macaque and cat brains</a:t>
            </a:r>
            <a:r>
              <a:rPr lang="en-US" b="0" i="0" dirty="0">
                <a:solidFill>
                  <a:srgbClr val="242424"/>
                </a:solidFill>
                <a:effectLst/>
                <a:latin typeface="source-serif-pro"/>
              </a:rPr>
              <a:t> have shown the same properties, and later studies have shown that it is a universal property of brains.</a:t>
            </a:r>
          </a:p>
          <a:p>
            <a:pPr algn="l"/>
            <a:endParaRPr lang="en-US" b="0" i="0" dirty="0">
              <a:solidFill>
                <a:srgbClr val="242424"/>
              </a:solidFill>
              <a:effectLst/>
              <a:latin typeface="source-serif-pro"/>
            </a:endParaRPr>
          </a:p>
          <a:p>
            <a:pPr algn="l"/>
            <a:r>
              <a:rPr lang="en-US" b="0" i="0" u="sng" dirty="0">
                <a:effectLst/>
                <a:latin typeface="source-serif-pro"/>
                <a:hlinkClick r:id="rId4"/>
              </a:rPr>
              <a:t>The authors note</a:t>
            </a:r>
            <a:r>
              <a:rPr lang="en-US" b="0" i="0" dirty="0">
                <a:solidFill>
                  <a:srgbClr val="242424"/>
                </a:solidFill>
                <a:effectLst/>
                <a:latin typeface="source-serif-pro"/>
              </a:rPr>
              <a:t> that </a:t>
            </a:r>
            <a:r>
              <a:rPr lang="en-US" b="0" i="0" dirty="0" err="1">
                <a:solidFill>
                  <a:srgbClr val="242424"/>
                </a:solidFill>
                <a:effectLst/>
                <a:latin typeface="source-serif-pro"/>
              </a:rPr>
              <a:t>seRNNs</a:t>
            </a:r>
            <a:r>
              <a:rPr lang="en-US" b="0" i="0" dirty="0">
                <a:solidFill>
                  <a:srgbClr val="242424"/>
                </a:solidFill>
                <a:effectLst/>
                <a:latin typeface="source-serif-pro"/>
              </a:rPr>
              <a:t> develop both greater modularity and small-</a:t>
            </a:r>
            <a:r>
              <a:rPr lang="en-US" b="0" i="0" dirty="0" err="1">
                <a:solidFill>
                  <a:srgbClr val="242424"/>
                </a:solidFill>
                <a:effectLst/>
                <a:latin typeface="source-serif-pro"/>
              </a:rPr>
              <a:t>worldness</a:t>
            </a:r>
            <a:r>
              <a:rPr lang="en-US" b="0" i="0" dirty="0">
                <a:solidFill>
                  <a:srgbClr val="242424"/>
                </a:solidFill>
                <a:effectLst/>
                <a:latin typeface="source-serif-pro"/>
              </a:rPr>
              <a:t> values in comparison with </a:t>
            </a:r>
            <a:r>
              <a:rPr lang="en-US" b="0" i="0" dirty="0" err="1">
                <a:solidFill>
                  <a:srgbClr val="242424"/>
                </a:solidFill>
                <a:effectLst/>
                <a:latin typeface="source-serif-pro"/>
              </a:rPr>
              <a:t>sparsification</a:t>
            </a:r>
            <a:r>
              <a:rPr lang="en-US" b="0" i="0" dirty="0">
                <a:solidFill>
                  <a:srgbClr val="242424"/>
                </a:solidFill>
                <a:effectLst/>
                <a:latin typeface="source-serif-pro"/>
              </a:rPr>
              <a:t> derived from simple L1 regularization. These values are consistent with those measured in empirical human cortical networks.</a:t>
            </a: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92</a:t>
            </a:fld>
            <a:endParaRPr lang="fr-FR"/>
          </a:p>
        </p:txBody>
      </p:sp>
    </p:spTree>
    <p:extLst>
      <p:ext uri="{BB962C8B-B14F-4D97-AF65-F5344CB8AC3E}">
        <p14:creationId xmlns:p14="http://schemas.microsoft.com/office/powerpoint/2010/main" val="672860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b="0" i="0" dirty="0">
                <a:solidFill>
                  <a:srgbClr val="242424"/>
                </a:solidFill>
                <a:effectLst/>
                <a:latin typeface="source-serif-pro"/>
              </a:rPr>
              <a:t>Another interesting property of brain networks is that </a:t>
            </a:r>
            <a:r>
              <a:rPr lang="en-US" dirty="0"/>
              <a:t>groups of neighboring neurons also </a:t>
            </a:r>
            <a:r>
              <a:rPr lang="en-US" u="sng" dirty="0">
                <a:effectLst/>
                <a:hlinkClick r:id="rId3"/>
              </a:rPr>
              <a:t>share a functional pattern</a:t>
            </a:r>
            <a:r>
              <a:rPr lang="en-US" b="0" i="0" dirty="0">
                <a:solidFill>
                  <a:srgbClr val="242424"/>
                </a:solidFill>
                <a:effectLst/>
                <a:latin typeface="source-serif-pro"/>
              </a:rPr>
              <a:t>. Neurons that convene the response to a stimulus generally are found in close proximity at the anatomical level. In addition, neurons that respond preferentially to certain stimuli features are found close together in the cortex, and this can be visualized by functional brain imaging. Thus neurons in spatially localized modules in the network also have a similar functional role.</a:t>
            </a:r>
          </a:p>
          <a:p>
            <a:pPr algn="l"/>
            <a:endParaRPr lang="en-US" b="0" i="0" dirty="0">
              <a:solidFill>
                <a:srgbClr val="242424"/>
              </a:solidFill>
              <a:effectLst/>
              <a:latin typeface="source-serif-pro"/>
            </a:endParaRPr>
          </a:p>
          <a:p>
            <a:pPr algn="l"/>
            <a:r>
              <a:rPr lang="en-US" b="1" i="0" dirty="0">
                <a:solidFill>
                  <a:srgbClr val="242424"/>
                </a:solidFill>
                <a:effectLst/>
                <a:latin typeface="source-serif-pro"/>
              </a:rPr>
              <a:t>Neurons located in one region do not specialize only in one function but have a mixed selectivity profile.</a:t>
            </a:r>
            <a:r>
              <a:rPr lang="en-US" b="0" i="0" dirty="0">
                <a:solidFill>
                  <a:srgbClr val="242424"/>
                </a:solidFill>
                <a:effectLst/>
                <a:latin typeface="source-serif-pro"/>
              </a:rPr>
              <a:t> In other words, </a:t>
            </a:r>
            <a:r>
              <a:rPr lang="en-US" dirty="0"/>
              <a:t>not only one task but also a mixture of tasks</a:t>
            </a:r>
            <a:r>
              <a:rPr lang="en-US" b="0" i="0" dirty="0">
                <a:solidFill>
                  <a:srgbClr val="242424"/>
                </a:solidFill>
                <a:effectLst/>
                <a:latin typeface="source-serif-pro"/>
              </a:rPr>
              <a:t>. These two functions allow the network to </a:t>
            </a:r>
            <a:r>
              <a:rPr lang="en-US" dirty="0"/>
              <a:t>solve complex tasks more efficiently</a:t>
            </a:r>
            <a:r>
              <a:rPr lang="en-US" b="0" i="0" dirty="0">
                <a:solidFill>
                  <a:srgbClr val="242424"/>
                </a:solidFill>
                <a:effectLst/>
                <a:latin typeface="source-serif-pro"/>
              </a:rPr>
              <a:t>, since a single neuron may be more useful for multiple tasks. It also has energy efficiency. After all, each firing neuron uses a substantial amount of energy. The network tries to get fewer active neurons to solve a problem. So evolution seeks a trade-off between the number of activated neurons and information capacity.</a:t>
            </a:r>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93</a:t>
            </a:fld>
            <a:endParaRPr lang="fr-FR"/>
          </a:p>
        </p:txBody>
      </p:sp>
    </p:spTree>
    <p:extLst>
      <p:ext uri="{BB962C8B-B14F-4D97-AF65-F5344CB8AC3E}">
        <p14:creationId xmlns:p14="http://schemas.microsoft.com/office/powerpoint/2010/main" val="37195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dirty="0"/>
              <a:t>Technology adoption will remain a key driver of business transformation in the next five years. Over 85% of organizations surveyed identify increased adoption of new and frontier technologies and broadening digital access as the trends most likely to drive transformation in their organization</a:t>
            </a:r>
          </a:p>
          <a:p>
            <a:pPr algn="l"/>
            <a:r>
              <a:rPr lang="en-US" dirty="0"/>
              <a:t>Within technology adoption, big data, cloud computing and AI feature highly on likelihood of adoption. More than 75% of companies are looking to adopt these technologies in the next five years. The data also shows the impact of the digitalization of commerce and trade. Digital platforms and apps are the technologies most likely to be adopted by the organizations surveyed, with 86% of companies expecting to incorporate them into their operations in the next five years.</a:t>
            </a:r>
          </a:p>
        </p:txBody>
      </p:sp>
      <p:sp>
        <p:nvSpPr>
          <p:cNvPr id="4" name="Segnaposto numero diapositiva 3"/>
          <p:cNvSpPr>
            <a:spLocks noGrp="1"/>
          </p:cNvSpPr>
          <p:nvPr>
            <p:ph type="sldNum" sz="quarter" idx="5"/>
          </p:nvPr>
        </p:nvSpPr>
        <p:spPr/>
        <p:txBody>
          <a:bodyPr/>
          <a:lstStyle/>
          <a:p>
            <a:fld id="{F022B03A-F5FB-4D72-B697-6F0E4B3CFE7B}" type="slidenum">
              <a:rPr lang="fr-FR" smtClean="0"/>
              <a:t>94</a:t>
            </a:fld>
            <a:endParaRPr lang="fr-FR"/>
          </a:p>
        </p:txBody>
      </p:sp>
    </p:spTree>
    <p:extLst>
      <p:ext uri="{BB962C8B-B14F-4D97-AF65-F5344CB8AC3E}">
        <p14:creationId xmlns:p14="http://schemas.microsoft.com/office/powerpoint/2010/main" val="639533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7</a:t>
            </a:fld>
            <a:endParaRPr lang="fr-FR"/>
          </a:p>
        </p:txBody>
      </p:sp>
    </p:spTree>
    <p:extLst>
      <p:ext uri="{BB962C8B-B14F-4D97-AF65-F5344CB8AC3E}">
        <p14:creationId xmlns:p14="http://schemas.microsoft.com/office/powerpoint/2010/main" val="1818654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95</a:t>
            </a:fld>
            <a:endParaRPr lang="fr-FR"/>
          </a:p>
        </p:txBody>
      </p:sp>
    </p:spTree>
    <p:extLst>
      <p:ext uri="{BB962C8B-B14F-4D97-AF65-F5344CB8AC3E}">
        <p14:creationId xmlns:p14="http://schemas.microsoft.com/office/powerpoint/2010/main" val="3447040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424"/>
                </a:solidFill>
                <a:effectLst/>
                <a:latin typeface="source-serif-pro"/>
              </a:rPr>
              <a:t>These multi-purpose models as observed consume much more than single task-specific discriminative models.</a:t>
            </a:r>
            <a:endParaRPr lang="en-US" dirty="0"/>
          </a:p>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96</a:t>
            </a:fld>
            <a:endParaRPr lang="fr-FR"/>
          </a:p>
        </p:txBody>
      </p:sp>
    </p:spTree>
    <p:extLst>
      <p:ext uri="{BB962C8B-B14F-4D97-AF65-F5344CB8AC3E}">
        <p14:creationId xmlns:p14="http://schemas.microsoft.com/office/powerpoint/2010/main" val="1659373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97</a:t>
            </a:fld>
            <a:endParaRPr lang="fr-FR"/>
          </a:p>
        </p:txBody>
      </p:sp>
    </p:spTree>
    <p:extLst>
      <p:ext uri="{BB962C8B-B14F-4D97-AF65-F5344CB8AC3E}">
        <p14:creationId xmlns:p14="http://schemas.microsoft.com/office/powerpoint/2010/main" val="2130604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en-US" dirty="0"/>
          </a:p>
        </p:txBody>
      </p:sp>
      <p:sp>
        <p:nvSpPr>
          <p:cNvPr id="4" name="Segnaposto numero diapositiva 3"/>
          <p:cNvSpPr>
            <a:spLocks noGrp="1"/>
          </p:cNvSpPr>
          <p:nvPr>
            <p:ph type="sldNum" sz="quarter" idx="5"/>
          </p:nvPr>
        </p:nvSpPr>
        <p:spPr/>
        <p:txBody>
          <a:bodyPr/>
          <a:lstStyle/>
          <a:p>
            <a:fld id="{F022B03A-F5FB-4D72-B697-6F0E4B3CFE7B}" type="slidenum">
              <a:rPr lang="fr-FR" smtClean="0"/>
              <a:t>98</a:t>
            </a:fld>
            <a:endParaRPr lang="fr-FR"/>
          </a:p>
        </p:txBody>
      </p:sp>
    </p:spTree>
    <p:extLst>
      <p:ext uri="{BB962C8B-B14F-4D97-AF65-F5344CB8AC3E}">
        <p14:creationId xmlns:p14="http://schemas.microsoft.com/office/powerpoint/2010/main" val="3989342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https://www.nature.com/articles/s43856-023-00370-1</a:t>
            </a:r>
          </a:p>
          <a:p>
            <a:endParaRPr lang="fr-FR" dirty="0"/>
          </a:p>
          <a:p>
            <a:r>
              <a:rPr lang="en-US" b="0" i="0" dirty="0">
                <a:solidFill>
                  <a:srgbClr val="222222"/>
                </a:solidFill>
                <a:effectLst/>
                <a:latin typeface="-apple-system"/>
              </a:rPr>
              <a:t>LLMs could potentially assist in various areas of medicine, given their capability to process complex concepts, as well as respond to diverse requests and questions (prompts)</a:t>
            </a:r>
            <a:r>
              <a:rPr lang="en-US" b="0" i="0" baseline="30000" dirty="0">
                <a:solidFill>
                  <a:srgbClr val="006699"/>
                </a:solidFill>
                <a:effectLst/>
                <a:latin typeface="-apple-system"/>
                <a:hlinkClick r:id="rId3" tooltip="Singhal, K. et al. Large language models encode clinical knowledge. Nature 620, 172–180 (2023)."/>
              </a:rPr>
              <a:t>2</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4" tooltip="Nori, H., King, N., McKinney, S. M., Carignan, D. &amp; Horvitz, E. Capabilities of GPT-4 on medical challenge problems. Preprint at arXiv &#10;                  https://doi.org/10.48550/arXiv.2303.13375&#10;                  &#10;                 (2023)."/>
              </a:rPr>
              <a:t>5</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5" tooltip="Kung, T. H. et al. Performance of ChatGPT on USMLE: potential for AI-assisted medical education using large language models. PLoS Digit. Health 2, e0000198 (2023)."/>
              </a:rPr>
              <a:t>6</a:t>
            </a:r>
            <a:r>
              <a:rPr lang="en-US" b="0" i="0" dirty="0">
                <a:solidFill>
                  <a:srgbClr val="222222"/>
                </a:solidFill>
                <a:effectLst/>
                <a:latin typeface="-apple-system"/>
              </a:rPr>
              <a:t>. However, these models also raise concerns about misinformation, privacy, biases in the training data, and potential for misuse</a:t>
            </a:r>
            <a:r>
              <a:rPr lang="en-US" b="0" i="0" baseline="30000" dirty="0">
                <a:solidFill>
                  <a:srgbClr val="006699"/>
                </a:solidFill>
                <a:effectLst/>
                <a:latin typeface="-apple-system"/>
                <a:hlinkClick r:id="rId6" tooltip="Korngiebel, D. M. &amp; Mooney, S. D. Considering the possibilities and pitfalls of Generative Pre-trained Transformer 3 (GPT-3) in healthcare delivery. NPJ Digit. Med. 4, 93 (2021)."/>
              </a:rPr>
              <a:t>3</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7" tooltip="Henderson, P. et al. Pile of law: learning responsible data filtering from the law and a 256GB open-source legal dataset. Preprint at arXiv &#10;                  https://doi.org/10.48550/arXiv.2207.00220&#10;                  &#10;                 (2022)."/>
              </a:rPr>
              <a:t>7</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8" tooltip="Jernite, Y. et al. Data governance in the age of large-scale data-driven language technology. In Proc. 2022 ACM Conference on Fairness, Accountability, and Transparency, 2206–2222 (Association for Computing Machinery, 2022)."/>
              </a:rPr>
              <a:t>8</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9" tooltip="van Dis, E. A. M., Bollen, J., Zuidema, W., van Rooij, R. &amp; Bockting, C. L. ChatGPT: five priorities for research. Nature 614, 224–226 (2023)."/>
              </a:rPr>
              <a:t>9</a:t>
            </a:r>
            <a:r>
              <a:rPr lang="en-US" b="0" i="0" baseline="30000" dirty="0">
                <a:solidFill>
                  <a:srgbClr val="222222"/>
                </a:solidFill>
                <a:effectLst/>
                <a:latin typeface="-apple-system"/>
              </a:rPr>
              <a:t>,</a:t>
            </a:r>
            <a:r>
              <a:rPr lang="en-US" b="0" i="0" baseline="30000" dirty="0">
                <a:solidFill>
                  <a:srgbClr val="006699"/>
                </a:solidFill>
                <a:effectLst/>
                <a:latin typeface="-apple-system"/>
                <a:hlinkClick r:id="rId10" tooltip="Sallam, M. ChatGPT utility in healthcare education, research, and practice: systematic review on the promising perspectives and valid concerns. Healthcare 11, 887 (2023)."/>
              </a:rPr>
              <a:t>10</a:t>
            </a:r>
            <a:r>
              <a:rPr lang="en-US" b="0" i="0" dirty="0">
                <a:solidFill>
                  <a:srgbClr val="222222"/>
                </a:solidFill>
                <a:effectLst/>
                <a:latin typeface="-apple-system"/>
              </a:rPr>
              <a:t>. Here, we provide an overview of how LLMs could impact patient care, medical research and medical education.</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8</a:t>
            </a:fld>
            <a:endParaRPr lang="fr-FR"/>
          </a:p>
        </p:txBody>
      </p:sp>
    </p:spTree>
    <p:extLst>
      <p:ext uri="{BB962C8B-B14F-4D97-AF65-F5344CB8AC3E}">
        <p14:creationId xmlns:p14="http://schemas.microsoft.com/office/powerpoint/2010/main" val="1301704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https://arxiv.org/pdf/2303.18223.pdf</a:t>
            </a:r>
          </a:p>
          <a:p>
            <a:endParaRPr lang="fr-FR" dirty="0"/>
          </a:p>
          <a:p>
            <a:r>
              <a:rPr lang="en-US" dirty="0"/>
              <a:t>Statistical language models (SLM). SLMs [6–9] are developed based on statistical learning methods that rose in the 1990s. The basic idea is to build the word prediction model based on the Markov assumption, e.g., predicting the next word based on the most recent context. The SLMs with a fixed context length n are also called n-gram language models, e.g., bigram and trigram language models.</a:t>
            </a:r>
            <a:endParaRPr lang="fr-FR" dirty="0"/>
          </a:p>
          <a:p>
            <a:endParaRPr lang="fr-FR" dirty="0"/>
          </a:p>
          <a:p>
            <a:r>
              <a:rPr lang="en-US" dirty="0"/>
              <a:t>• Neural language models (NLM). NLMs [1, 17, 18] characterize the probability of word sequences by neural networks, e.g., multi-layer perceptron (MLP) and recurrent neural networks (RNNs). As a remarkable contribution, the work in [1] introduced the concept of distributed representation of words and built the word prediction function conditioned on the aggregated context features (i.e., the distributed word vectors).</a:t>
            </a:r>
          </a:p>
          <a:p>
            <a:endParaRPr lang="en-US" dirty="0"/>
          </a:p>
          <a:p>
            <a:r>
              <a:rPr lang="fr-FR" dirty="0"/>
              <a:t>Pre-</a:t>
            </a:r>
            <a:r>
              <a:rPr lang="fr-FR" dirty="0" err="1"/>
              <a:t>trained</a:t>
            </a:r>
            <a:r>
              <a:rPr lang="fr-FR" dirty="0"/>
              <a:t> </a:t>
            </a:r>
            <a:r>
              <a:rPr lang="fr-FR" dirty="0" err="1"/>
              <a:t>language</a:t>
            </a:r>
            <a:r>
              <a:rPr lang="fr-FR" dirty="0"/>
              <a:t> </a:t>
            </a:r>
            <a:r>
              <a:rPr lang="fr-FR" dirty="0" err="1"/>
              <a:t>models</a:t>
            </a:r>
            <a:r>
              <a:rPr lang="fr-FR" dirty="0"/>
              <a:t> (PLM).</a:t>
            </a:r>
            <a:r>
              <a:rPr lang="en-US" dirty="0"/>
              <a:t> Transformer architecture [22] with self-attention mechanisms, BERT [23] was proposed by pre-training bidirectional language models with specially designed pre-training tasks on large-scale unlabeled corpora. These pre-trained context-aware word representations are very effective as general-purpose semantic features, which have largely raised the performance bar of NLP tasks. This study has inspired a large number of follow-up work, which sets the “pre-training and fine-tuning” learning paradigm.</a:t>
            </a:r>
          </a:p>
          <a:p>
            <a:endParaRPr lang="en-US" dirty="0"/>
          </a:p>
          <a:p>
            <a:r>
              <a:rPr lang="en-US" dirty="0"/>
              <a:t>Large language models (LLM). Researchers find that scaling PLM (e.g., scaling model size or data size) often leads to an improved model capacity on downstream tasks</a:t>
            </a:r>
            <a:endParaRPr lang="fr-FR" dirty="0"/>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9</a:t>
            </a:fld>
            <a:endParaRPr lang="fr-FR"/>
          </a:p>
        </p:txBody>
      </p:sp>
    </p:spTree>
    <p:extLst>
      <p:ext uri="{BB962C8B-B14F-4D97-AF65-F5344CB8AC3E}">
        <p14:creationId xmlns:p14="http://schemas.microsoft.com/office/powerpoint/2010/main" val="19237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https://arxiv.org/pdf/2303.18223.pdf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11</a:t>
            </a:fld>
            <a:endParaRPr lang="fr-FR"/>
          </a:p>
        </p:txBody>
      </p:sp>
    </p:spTree>
    <p:extLst>
      <p:ext uri="{BB962C8B-B14F-4D97-AF65-F5344CB8AC3E}">
        <p14:creationId xmlns:p14="http://schemas.microsoft.com/office/powerpoint/2010/main" val="196209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https://arxiv.org/pdf/2010.15036.pdf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17</a:t>
            </a:fld>
            <a:endParaRPr lang="fr-FR"/>
          </a:p>
        </p:txBody>
      </p:sp>
    </p:spTree>
    <p:extLst>
      <p:ext uri="{BB962C8B-B14F-4D97-AF65-F5344CB8AC3E}">
        <p14:creationId xmlns:p14="http://schemas.microsoft.com/office/powerpoint/2010/main" val="3187244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https://arxiv.org/pdf/2010.15036.pdf</a:t>
            </a:r>
          </a:p>
        </p:txBody>
      </p:sp>
      <p:sp>
        <p:nvSpPr>
          <p:cNvPr id="4" name="Espace réservé du numéro de diapositive 3"/>
          <p:cNvSpPr>
            <a:spLocks noGrp="1"/>
          </p:cNvSpPr>
          <p:nvPr>
            <p:ph type="sldNum" sz="quarter" idx="5"/>
          </p:nvPr>
        </p:nvSpPr>
        <p:spPr/>
        <p:txBody>
          <a:bodyPr/>
          <a:lstStyle/>
          <a:p>
            <a:fld id="{F022B03A-F5FB-4D72-B697-6F0E4B3CFE7B}" type="slidenum">
              <a:rPr lang="fr-FR" smtClean="0"/>
              <a:t>18</a:t>
            </a:fld>
            <a:endParaRPr lang="fr-FR"/>
          </a:p>
        </p:txBody>
      </p:sp>
    </p:spTree>
    <p:extLst>
      <p:ext uri="{BB962C8B-B14F-4D97-AF65-F5344CB8AC3E}">
        <p14:creationId xmlns:p14="http://schemas.microsoft.com/office/powerpoint/2010/main" val="4079990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5346440" y="898429"/>
            <a:ext cx="5321559" cy="2387600"/>
          </a:xfrm>
        </p:spPr>
        <p:txBody>
          <a:bodyPr anchor="b">
            <a:normAutofit/>
          </a:bodyPr>
          <a:lstStyle>
            <a:lvl1pPr algn="l">
              <a:defRPr sz="3000"/>
            </a:lvl1pPr>
          </a:lstStyle>
          <a:p>
            <a:r>
              <a:rPr lang="en-US"/>
              <a:t>Click to edit Master title style</a:t>
            </a:r>
            <a:endParaRPr lang="fr-FR"/>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5346440" y="3378104"/>
            <a:ext cx="5321560" cy="1655762"/>
          </a:xfrm>
        </p:spPr>
        <p:txBody>
          <a:bodyPr>
            <a:normAutofit/>
          </a:bodyPr>
          <a:lstStyle>
            <a:lvl1pPr marL="0" indent="0" algn="l">
              <a:buNone/>
              <a:defRPr sz="16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pic>
        <p:nvPicPr>
          <p:cNvPr id="8" name="Graphique 7">
            <a:extLst>
              <a:ext uri="{FF2B5EF4-FFF2-40B4-BE49-F238E27FC236}">
                <a16:creationId xmlns:a16="http://schemas.microsoft.com/office/drawing/2014/main" id="{8A427769-FA6F-0782-B42E-159E0E87A5D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63774" y="-318018"/>
            <a:ext cx="1447800" cy="1447800"/>
          </a:xfrm>
          <a:prstGeom prst="rect">
            <a:avLst/>
          </a:prstGeom>
        </p:spPr>
      </p:pic>
      <p:pic>
        <p:nvPicPr>
          <p:cNvPr id="10" name="Image 9">
            <a:extLst>
              <a:ext uri="{FF2B5EF4-FFF2-40B4-BE49-F238E27FC236}">
                <a16:creationId xmlns:a16="http://schemas.microsoft.com/office/drawing/2014/main" id="{EFBDA3B9-A194-4AEA-EB49-A58DCED73DC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402709" y="1637082"/>
            <a:ext cx="3169292" cy="2113822"/>
          </a:xfrm>
          <a:prstGeom prst="rect">
            <a:avLst/>
          </a:prstGeom>
        </p:spPr>
      </p:pic>
    </p:spTree>
    <p:extLst>
      <p:ext uri="{BB962C8B-B14F-4D97-AF65-F5344CB8AC3E}">
        <p14:creationId xmlns:p14="http://schemas.microsoft.com/office/powerpoint/2010/main" val="3737783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073113-0DF0-A8F2-5B91-71520F50E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DB7E549B-4C84-4DF9-6811-428784D2A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a:extLst>
              <a:ext uri="{FF2B5EF4-FFF2-40B4-BE49-F238E27FC236}">
                <a16:creationId xmlns:a16="http://schemas.microsoft.com/office/drawing/2014/main" id="{55D9A710-FA36-980E-F6CB-E68251D60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Espace réservé de la date 4">
            <a:extLst>
              <a:ext uri="{FF2B5EF4-FFF2-40B4-BE49-F238E27FC236}">
                <a16:creationId xmlns:a16="http://schemas.microsoft.com/office/drawing/2014/main" id="{405D73A8-598C-8D97-8AEF-D36293C4C6B6}"/>
              </a:ext>
            </a:extLst>
          </p:cNvPr>
          <p:cNvSpPr>
            <a:spLocks noGrp="1"/>
          </p:cNvSpPr>
          <p:nvPr>
            <p:ph type="dt" sz="half" idx="10"/>
          </p:nvPr>
        </p:nvSpPr>
        <p:spPr/>
        <p:txBody>
          <a:bodyPr/>
          <a:lstStyle/>
          <a:p>
            <a:fld id="{C90EFBF4-F74D-452F-BF42-D3FC7787D71B}" type="datetimeFigureOut">
              <a:rPr lang="fr-FR" smtClean="0"/>
              <a:t>15/01/2024</a:t>
            </a:fld>
            <a:endParaRPr lang="fr-FR"/>
          </a:p>
        </p:txBody>
      </p:sp>
      <p:sp>
        <p:nvSpPr>
          <p:cNvPr id="6" name="Espace réservé du pied de page 5">
            <a:extLst>
              <a:ext uri="{FF2B5EF4-FFF2-40B4-BE49-F238E27FC236}">
                <a16:creationId xmlns:a16="http://schemas.microsoft.com/office/drawing/2014/main" id="{6F611600-B9A7-6312-C513-63A17752352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9718FFD-55FD-9FAC-E6F4-9E0AAB661EA4}"/>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3159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E6E12-380E-08F3-AB59-F9CD07DDE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Espace réservé pour une image  2">
            <a:extLst>
              <a:ext uri="{FF2B5EF4-FFF2-40B4-BE49-F238E27FC236}">
                <a16:creationId xmlns:a16="http://schemas.microsoft.com/office/drawing/2014/main" id="{3E718733-0900-0AA9-FFB8-48F038D66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r-FR"/>
          </a:p>
        </p:txBody>
      </p:sp>
      <p:sp>
        <p:nvSpPr>
          <p:cNvPr id="4" name="Espace réservé du texte 3">
            <a:extLst>
              <a:ext uri="{FF2B5EF4-FFF2-40B4-BE49-F238E27FC236}">
                <a16:creationId xmlns:a16="http://schemas.microsoft.com/office/drawing/2014/main" id="{7AB743AB-60E7-4A83-9421-1364CC9DE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Espace réservé de la date 4">
            <a:extLst>
              <a:ext uri="{FF2B5EF4-FFF2-40B4-BE49-F238E27FC236}">
                <a16:creationId xmlns:a16="http://schemas.microsoft.com/office/drawing/2014/main" id="{49A43C54-78A3-FBF4-AA7E-7E9CEE09BEA5}"/>
              </a:ext>
            </a:extLst>
          </p:cNvPr>
          <p:cNvSpPr>
            <a:spLocks noGrp="1"/>
          </p:cNvSpPr>
          <p:nvPr>
            <p:ph type="dt" sz="half" idx="10"/>
          </p:nvPr>
        </p:nvSpPr>
        <p:spPr/>
        <p:txBody>
          <a:bodyPr/>
          <a:lstStyle/>
          <a:p>
            <a:fld id="{C90EFBF4-F74D-452F-BF42-D3FC7787D71B}" type="datetimeFigureOut">
              <a:rPr lang="fr-FR" smtClean="0"/>
              <a:t>15/01/2024</a:t>
            </a:fld>
            <a:endParaRPr lang="fr-FR"/>
          </a:p>
        </p:txBody>
      </p:sp>
      <p:sp>
        <p:nvSpPr>
          <p:cNvPr id="6" name="Espace réservé du pied de page 5">
            <a:extLst>
              <a:ext uri="{FF2B5EF4-FFF2-40B4-BE49-F238E27FC236}">
                <a16:creationId xmlns:a16="http://schemas.microsoft.com/office/drawing/2014/main" id="{5053A4CD-444D-3A79-7251-16007B8CFE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BC5A3C4-FB9E-6C55-0936-9BE41D88ED35}"/>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66036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27AAC-D5F5-06CD-CDCD-867F1EC01672}"/>
              </a:ext>
            </a:extLst>
          </p:cNvPr>
          <p:cNvSpPr>
            <a:spLocks noGrp="1"/>
          </p:cNvSpPr>
          <p:nvPr>
            <p:ph type="title"/>
          </p:nvPr>
        </p:nvSpPr>
        <p:spPr/>
        <p:txBody>
          <a:bodyPr/>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8177D0AE-E749-EE3D-B4F4-6DA9F31CDF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1181321A-773A-EC11-83A3-073B4B33E760}"/>
              </a:ext>
            </a:extLst>
          </p:cNvPr>
          <p:cNvSpPr>
            <a:spLocks noGrp="1"/>
          </p:cNvSpPr>
          <p:nvPr>
            <p:ph type="dt" sz="half" idx="10"/>
          </p:nvPr>
        </p:nvSpPr>
        <p:spPr/>
        <p:txBody>
          <a:bodyPr/>
          <a:lstStyle/>
          <a:p>
            <a:fld id="{C90EFBF4-F74D-452F-BF42-D3FC7787D71B}" type="datetimeFigureOut">
              <a:rPr lang="fr-FR" smtClean="0"/>
              <a:t>15/01/2024</a:t>
            </a:fld>
            <a:endParaRPr lang="fr-FR"/>
          </a:p>
        </p:txBody>
      </p:sp>
      <p:sp>
        <p:nvSpPr>
          <p:cNvPr id="5" name="Espace réservé du pied de page 4">
            <a:extLst>
              <a:ext uri="{FF2B5EF4-FFF2-40B4-BE49-F238E27FC236}">
                <a16:creationId xmlns:a16="http://schemas.microsoft.com/office/drawing/2014/main" id="{488E3041-7F1B-6190-E3AB-5A5BC11A9EC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834738-011C-A822-864B-699E86ADAB48}"/>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99880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0805FC6-80ED-9F47-1610-6C64E11FED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Espace réservé du texte vertical 2">
            <a:extLst>
              <a:ext uri="{FF2B5EF4-FFF2-40B4-BE49-F238E27FC236}">
                <a16:creationId xmlns:a16="http://schemas.microsoft.com/office/drawing/2014/main" id="{3E2CCDD3-57EC-677B-BF20-88FF03CA48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1D1830B4-AAA8-4451-5B78-D73C0C77AA20}"/>
              </a:ext>
            </a:extLst>
          </p:cNvPr>
          <p:cNvSpPr>
            <a:spLocks noGrp="1"/>
          </p:cNvSpPr>
          <p:nvPr>
            <p:ph type="dt" sz="half" idx="10"/>
          </p:nvPr>
        </p:nvSpPr>
        <p:spPr/>
        <p:txBody>
          <a:bodyPr/>
          <a:lstStyle/>
          <a:p>
            <a:fld id="{C90EFBF4-F74D-452F-BF42-D3FC7787D71B}" type="datetimeFigureOut">
              <a:rPr lang="fr-FR" smtClean="0"/>
              <a:t>15/01/2024</a:t>
            </a:fld>
            <a:endParaRPr lang="fr-FR"/>
          </a:p>
        </p:txBody>
      </p:sp>
      <p:sp>
        <p:nvSpPr>
          <p:cNvPr id="5" name="Espace réservé du pied de page 4">
            <a:extLst>
              <a:ext uri="{FF2B5EF4-FFF2-40B4-BE49-F238E27FC236}">
                <a16:creationId xmlns:a16="http://schemas.microsoft.com/office/drawing/2014/main" id="{73A74028-BE95-EEE4-2D18-54E80C9F1F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6777B3-3DF9-1F45-FA75-B3B807877B96}"/>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744965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C6F0B-834E-4F7A-B066-0AC3890B34E0}"/>
              </a:ext>
            </a:extLst>
          </p:cNvPr>
          <p:cNvSpPr>
            <a:spLocks noGrp="1"/>
          </p:cNvSpPr>
          <p:nvPr>
            <p:ph type="title"/>
          </p:nvPr>
        </p:nvSpPr>
        <p:spPr>
          <a:xfrm>
            <a:off x="525780" y="365125"/>
            <a:ext cx="11163300" cy="972000"/>
          </a:xfrm>
        </p:spPr>
        <p:txBody>
          <a:bodyPr>
            <a:noAutofit/>
          </a:bodyPr>
          <a:lstStyle>
            <a:lvl1pPr>
              <a:defRPr sz="2800">
                <a:solidFill>
                  <a:schemeClr val="accent1"/>
                </a:solidFill>
              </a:defRPr>
            </a:lvl1p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CF6DA0FC-5016-4B00-B6A5-8C8A17A73757}"/>
              </a:ext>
            </a:extLst>
          </p:cNvPr>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numéro de diapositive 5">
            <a:extLst>
              <a:ext uri="{FF2B5EF4-FFF2-40B4-BE49-F238E27FC236}">
                <a16:creationId xmlns:a16="http://schemas.microsoft.com/office/drawing/2014/main" id="{1C38EB9B-F0EA-4076-A6BF-D27F71F73634}"/>
              </a:ext>
            </a:extLst>
          </p:cNvPr>
          <p:cNvSpPr>
            <a:spLocks noGrp="1"/>
          </p:cNvSpPr>
          <p:nvPr>
            <p:ph type="sldNum" sz="quarter" idx="4"/>
          </p:nvPr>
        </p:nvSpPr>
        <p:spPr>
          <a:xfrm>
            <a:off x="5537548" y="6281638"/>
            <a:ext cx="1116904" cy="365125"/>
          </a:xfrm>
          <a:prstGeom prst="rect">
            <a:avLst/>
          </a:prstGeom>
        </p:spPr>
        <p:txBody>
          <a:bodyPr vert="horz" lIns="91440" tIns="45720" rIns="91440" bIns="45720" rtlCol="0" anchor="ctr"/>
          <a:lstStyle>
            <a:lvl1pPr algn="ctr">
              <a:defRPr sz="1200">
                <a:solidFill>
                  <a:schemeClr val="tx2"/>
                </a:solidFill>
              </a:defRPr>
            </a:lvl1pPr>
          </a:lstStyle>
          <a:p>
            <a:fld id="{F1B86CF3-7869-45D0-BF98-8BB331474EB7}" type="slidenum">
              <a:rPr lang="en-US" smtClean="0"/>
              <a:pPr/>
              <a:t>‹N°›</a:t>
            </a:fld>
            <a:endParaRPr lang="en-US" dirty="0"/>
          </a:p>
        </p:txBody>
      </p:sp>
    </p:spTree>
    <p:extLst>
      <p:ext uri="{BB962C8B-B14F-4D97-AF65-F5344CB8AC3E}">
        <p14:creationId xmlns:p14="http://schemas.microsoft.com/office/powerpoint/2010/main" val="30638096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SIC CONTENT-4">
    <p:spTree>
      <p:nvGrpSpPr>
        <p:cNvPr id="1" name=""/>
        <p:cNvGrpSpPr/>
        <p:nvPr/>
      </p:nvGrpSpPr>
      <p:grpSpPr>
        <a:xfrm>
          <a:off x="0" y="0"/>
          <a:ext cx="0" cy="0"/>
          <a:chOff x="0" y="0"/>
          <a:chExt cx="0" cy="0"/>
        </a:xfrm>
      </p:grpSpPr>
      <p:sp>
        <p:nvSpPr>
          <p:cNvPr id="10" name="Espace réservé du texte 13">
            <a:extLst>
              <a:ext uri="{FF2B5EF4-FFF2-40B4-BE49-F238E27FC236}">
                <a16:creationId xmlns:a16="http://schemas.microsoft.com/office/drawing/2014/main" id="{E2FCF3E4-55B0-4A99-B0E8-006630D764FE}"/>
              </a:ext>
            </a:extLst>
          </p:cNvPr>
          <p:cNvSpPr>
            <a:spLocks noGrp="1"/>
          </p:cNvSpPr>
          <p:nvPr>
            <p:ph type="body" sz="quarter" idx="11" hasCustomPrompt="1"/>
          </p:nvPr>
        </p:nvSpPr>
        <p:spPr>
          <a:xfrm>
            <a:off x="534928" y="229129"/>
            <a:ext cx="11122144" cy="536344"/>
          </a:xfrm>
          <a:prstGeom prst="rect">
            <a:avLst/>
          </a:prstGeom>
        </p:spPr>
        <p:txBody>
          <a:bodyPr vert="horz" lIns="0" tIns="72000" rIns="0" bIns="72000"/>
          <a:lstStyle>
            <a:lvl1pPr marL="0" algn="l">
              <a:spcBef>
                <a:spcPts val="0"/>
              </a:spcBef>
              <a:buNone/>
              <a:defRPr sz="2400" b="1" baseline="0">
                <a:solidFill>
                  <a:srgbClr val="913587"/>
                </a:solidFill>
                <a:latin typeface="Arial Black" panose="020B0A04020102020204" pitchFamily="34" charset="0"/>
              </a:defRPr>
            </a:lvl1pPr>
          </a:lstStyle>
          <a:p>
            <a:pPr lvl="0"/>
            <a:r>
              <a:rPr lang="fr-FR" dirty="0"/>
              <a:t>TITRE</a:t>
            </a:r>
          </a:p>
          <a:p>
            <a:pPr lvl="0"/>
            <a:endParaRPr lang="fr-FR" dirty="0"/>
          </a:p>
        </p:txBody>
      </p:sp>
      <p:sp>
        <p:nvSpPr>
          <p:cNvPr id="12" name="Espace réservé du texte 22">
            <a:extLst>
              <a:ext uri="{FF2B5EF4-FFF2-40B4-BE49-F238E27FC236}">
                <a16:creationId xmlns:a16="http://schemas.microsoft.com/office/drawing/2014/main" id="{D0867096-AD7F-4FAD-8DF4-74BA8AC44019}"/>
              </a:ext>
            </a:extLst>
          </p:cNvPr>
          <p:cNvSpPr>
            <a:spLocks noGrp="1"/>
          </p:cNvSpPr>
          <p:nvPr>
            <p:ph type="body" sz="quarter" idx="18" hasCustomPrompt="1"/>
          </p:nvPr>
        </p:nvSpPr>
        <p:spPr>
          <a:xfrm>
            <a:off x="540515" y="1018692"/>
            <a:ext cx="11105386" cy="4910536"/>
          </a:xfrm>
          <a:prstGeom prst="rect">
            <a:avLst/>
          </a:prstGeom>
        </p:spPr>
        <p:txBody>
          <a:bodyPr vert="horz" wrap="square" lIns="0" tIns="0" rIns="0" bIns="0"/>
          <a:lstStyle>
            <a:lvl1pPr marL="355500" indent="-285750">
              <a:spcBef>
                <a:spcPts val="0"/>
              </a:spcBef>
              <a:buFont typeface="Arial" panose="020B0604020202020204" pitchFamily="34" charset="0"/>
              <a:buChar char="•"/>
              <a:defRPr sz="1800" b="1">
                <a:latin typeface="+mn-lt"/>
              </a:defRPr>
            </a:lvl1pPr>
            <a:lvl2pPr marL="542925" indent="-215900">
              <a:lnSpc>
                <a:spcPct val="100000"/>
              </a:lnSpc>
              <a:spcBef>
                <a:spcPts val="0"/>
              </a:spcBef>
              <a:spcAft>
                <a:spcPts val="0"/>
              </a:spcAft>
              <a:buFontTx/>
              <a:buBlip>
                <a:blip r:embed="rId2"/>
              </a:buBlip>
              <a:defRPr sz="1600"/>
            </a:lvl2pPr>
            <a:lvl3pPr marL="895350" indent="-215900">
              <a:lnSpc>
                <a:spcPct val="100000"/>
              </a:lnSpc>
              <a:spcBef>
                <a:spcPts val="0"/>
              </a:spcBef>
              <a:buFontTx/>
              <a:buBlip>
                <a:blip r:embed="rId3"/>
              </a:buBlip>
              <a:defRPr sz="1400"/>
            </a:lvl3pPr>
            <a:lvl4pPr marL="806450" marR="0" indent="0" algn="l" defTabSz="457200" rtl="0" eaLnBrk="1" fontAlgn="auto" latinLnBrk="0" hangingPunct="1">
              <a:lnSpc>
                <a:spcPct val="100000"/>
              </a:lnSpc>
              <a:spcBef>
                <a:spcPts val="0"/>
              </a:spcBef>
              <a:spcAft>
                <a:spcPts val="0"/>
              </a:spcAft>
              <a:buClrTx/>
              <a:buSzTx/>
              <a:buFontTx/>
              <a:buNone/>
              <a:tabLst/>
              <a:defRPr sz="1600" baseline="0">
                <a:solidFill>
                  <a:srgbClr val="005490"/>
                </a:solidFill>
                <a:sym typeface="Wingdings" panose="05000000000000000000" pitchFamily="2" charset="2"/>
              </a:defRPr>
            </a:lvl4pPr>
            <a:lvl5pPr>
              <a:spcBef>
                <a:spcPts val="0"/>
              </a:spcBef>
              <a:defRPr sz="900"/>
            </a:lvl5pPr>
          </a:lstStyle>
          <a:p>
            <a:pPr lvl="0"/>
            <a:r>
              <a:rPr lang="fr-FR" dirty="0"/>
              <a:t>Premier niveau</a:t>
            </a:r>
            <a:br>
              <a:rPr lang="fr-FR" dirty="0"/>
            </a:br>
            <a:r>
              <a:rPr lang="fr-FR" dirty="0"/>
              <a:t>body</a:t>
            </a:r>
          </a:p>
          <a:p>
            <a:pPr lvl="0"/>
            <a:endParaRPr lang="fr-FR" dirty="0"/>
          </a:p>
          <a:p>
            <a:pPr lvl="1"/>
            <a:r>
              <a:rPr lang="fr-FR" dirty="0"/>
              <a:t>Deuxième niveau</a:t>
            </a:r>
            <a:br>
              <a:rPr lang="fr-FR" dirty="0"/>
            </a:br>
            <a:r>
              <a:rPr lang="fr-FR" dirty="0"/>
              <a:t>Body</a:t>
            </a:r>
          </a:p>
          <a:p>
            <a:pPr lvl="1"/>
            <a:endParaRPr lang="fr-FR" dirty="0"/>
          </a:p>
          <a:p>
            <a:pPr lvl="2"/>
            <a:r>
              <a:rPr lang="fr-FR" dirty="0"/>
              <a:t>Troisième niveau</a:t>
            </a:r>
            <a:br>
              <a:rPr lang="fr-FR" dirty="0"/>
            </a:br>
            <a:r>
              <a:rPr lang="fr-FR" dirty="0"/>
              <a:t>Body</a:t>
            </a:r>
          </a:p>
          <a:p>
            <a:pPr lvl="3"/>
            <a:endParaRPr lang="fr-FR" dirty="0"/>
          </a:p>
        </p:txBody>
      </p:sp>
      <p:sp>
        <p:nvSpPr>
          <p:cNvPr id="13" name="Espace réservé du numéro de diapositive 8">
            <a:extLst>
              <a:ext uri="{FF2B5EF4-FFF2-40B4-BE49-F238E27FC236}">
                <a16:creationId xmlns:a16="http://schemas.microsoft.com/office/drawing/2014/main" id="{A353535D-868E-4C73-B358-30E4AC20E7E6}"/>
              </a:ext>
            </a:extLst>
          </p:cNvPr>
          <p:cNvSpPr>
            <a:spLocks noGrp="1"/>
          </p:cNvSpPr>
          <p:nvPr>
            <p:ph type="sldNum" sz="quarter" idx="4"/>
          </p:nvPr>
        </p:nvSpPr>
        <p:spPr>
          <a:xfrm>
            <a:off x="5859566" y="6473567"/>
            <a:ext cx="472868" cy="185208"/>
          </a:xfrm>
          <a:prstGeom prst="rect">
            <a:avLst/>
          </a:prstGeom>
        </p:spPr>
        <p:txBody>
          <a:bodyPr vert="horz" lIns="91440" tIns="45720" rIns="91440" bIns="45720" rtlCol="0" anchor="ctr"/>
          <a:lstStyle>
            <a:lvl1pPr algn="ctr">
              <a:defRPr sz="1000">
                <a:solidFill>
                  <a:srgbClr val="005490"/>
                </a:solidFill>
                <a:latin typeface="Arial Black" panose="020B0A04020102020204" pitchFamily="34" charset="0"/>
              </a:defRPr>
            </a:lvl1pPr>
          </a:lstStyle>
          <a:p>
            <a:fld id="{F974AAB1-C83B-994D-8F48-41FCD53B889E}" type="slidenum">
              <a:rPr lang="fr-FR" smtClean="0"/>
              <a:pPr/>
              <a:t>‹N°›</a:t>
            </a:fld>
            <a:endParaRPr lang="fr-FR" dirty="0"/>
          </a:p>
        </p:txBody>
      </p:sp>
      <p:sp>
        <p:nvSpPr>
          <p:cNvPr id="6" name="ZoneTexte 5">
            <a:extLst>
              <a:ext uri="{FF2B5EF4-FFF2-40B4-BE49-F238E27FC236}">
                <a16:creationId xmlns:a16="http://schemas.microsoft.com/office/drawing/2014/main" id="{25CFA85E-828F-4DA2-94E4-1BE2B557CA9D}"/>
              </a:ext>
            </a:extLst>
          </p:cNvPr>
          <p:cNvSpPr txBox="1"/>
          <p:nvPr userDrawn="1"/>
        </p:nvSpPr>
        <p:spPr>
          <a:xfrm>
            <a:off x="128280" y="6473567"/>
            <a:ext cx="1427147" cy="283906"/>
          </a:xfrm>
          <a:prstGeom prst="rect">
            <a:avLst/>
          </a:prstGeom>
          <a:noFill/>
        </p:spPr>
        <p:txBody>
          <a:bodyPr wrap="square" lIns="0" tIns="72000" rIns="0" bIns="72000" rtlCol="0">
            <a:spAutoFit/>
          </a:bodyPr>
          <a:lstStyle/>
          <a:p>
            <a:pPr lvl="0"/>
            <a:r>
              <a:rPr lang="fr-FR" sz="900" b="0" kern="1200" baseline="0" dirty="0">
                <a:solidFill>
                  <a:srgbClr val="005490"/>
                </a:solidFill>
                <a:latin typeface="Arial Black" panose="020B0A04020102020204" pitchFamily="34" charset="0"/>
                <a:ea typeface="+mn-ea"/>
                <a:cs typeface="+mn-cs"/>
              </a:rPr>
              <a:t>CONFIDENTIEL</a:t>
            </a:r>
          </a:p>
        </p:txBody>
      </p:sp>
      <p:pic>
        <p:nvPicPr>
          <p:cNvPr id="7" name="Image 6">
            <a:extLst>
              <a:ext uri="{FF2B5EF4-FFF2-40B4-BE49-F238E27FC236}">
                <a16:creationId xmlns:a16="http://schemas.microsoft.com/office/drawing/2014/main" id="{B06E54C3-966E-4B23-A283-5491340F52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8" name="Rectangle 7">
            <a:extLst>
              <a:ext uri="{FF2B5EF4-FFF2-40B4-BE49-F238E27FC236}">
                <a16:creationId xmlns:a16="http://schemas.microsoft.com/office/drawing/2014/main" id="{DDEC7283-3CA3-4246-998D-8121B72F8F04}"/>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4298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2C6F0B-834E-4F7A-B066-0AC3890B34E0}"/>
              </a:ext>
            </a:extLst>
          </p:cNvPr>
          <p:cNvSpPr>
            <a:spLocks noGrp="1"/>
          </p:cNvSpPr>
          <p:nvPr>
            <p:ph type="title"/>
          </p:nvPr>
        </p:nvSpPr>
        <p:spPr>
          <a:xfrm>
            <a:off x="525780" y="365125"/>
            <a:ext cx="11163300" cy="1430239"/>
          </a:xfrm>
        </p:spPr>
        <p:txBody>
          <a:bodyPr>
            <a:normAutofit/>
          </a:bodyPr>
          <a:lstStyle>
            <a:lvl1pPr>
              <a:defRPr sz="2800">
                <a:solidFill>
                  <a:schemeClr val="accent1"/>
                </a:solidFill>
              </a:defRPr>
            </a:lvl1pPr>
          </a:lstStyle>
          <a:p>
            <a:r>
              <a:rPr lang="fr-FR"/>
              <a:t>Modifiez le style du titre</a:t>
            </a:r>
            <a:endParaRPr lang="en-US" dirty="0"/>
          </a:p>
        </p:txBody>
      </p:sp>
      <p:sp>
        <p:nvSpPr>
          <p:cNvPr id="3" name="Espace réservé du contenu 2">
            <a:extLst>
              <a:ext uri="{FF2B5EF4-FFF2-40B4-BE49-F238E27FC236}">
                <a16:creationId xmlns:a16="http://schemas.microsoft.com/office/drawing/2014/main" id="{CF6DA0FC-5016-4B00-B6A5-8C8A17A73757}"/>
              </a:ext>
            </a:extLst>
          </p:cNvPr>
          <p:cNvSpPr>
            <a:spLocks noGrp="1"/>
          </p:cNvSpPr>
          <p:nvPr>
            <p:ph idx="1"/>
          </p:nvPr>
        </p:nvSpPr>
        <p:spPr>
          <a:xfrm>
            <a:off x="525780" y="1795364"/>
            <a:ext cx="11163300" cy="43513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numéro de diapositive 5">
            <a:extLst>
              <a:ext uri="{FF2B5EF4-FFF2-40B4-BE49-F238E27FC236}">
                <a16:creationId xmlns:a16="http://schemas.microsoft.com/office/drawing/2014/main" id="{1C38EB9B-F0EA-4076-A6BF-D27F71F73634}"/>
              </a:ext>
            </a:extLst>
          </p:cNvPr>
          <p:cNvSpPr>
            <a:spLocks noGrp="1"/>
          </p:cNvSpPr>
          <p:nvPr>
            <p:ph type="sldNum" sz="quarter" idx="4"/>
          </p:nvPr>
        </p:nvSpPr>
        <p:spPr>
          <a:xfrm>
            <a:off x="5537548" y="6281638"/>
            <a:ext cx="1116904" cy="365125"/>
          </a:xfrm>
          <a:prstGeom prst="rect">
            <a:avLst/>
          </a:prstGeom>
        </p:spPr>
        <p:txBody>
          <a:bodyPr vert="horz" lIns="91440" tIns="45720" rIns="91440" bIns="45720" rtlCol="0" anchor="ctr"/>
          <a:lstStyle>
            <a:lvl1pPr algn="ctr">
              <a:defRPr sz="1200">
                <a:solidFill>
                  <a:schemeClr val="tx2"/>
                </a:solidFill>
              </a:defRPr>
            </a:lvl1pPr>
          </a:lstStyle>
          <a:p>
            <a:fld id="{F1B86CF3-7869-45D0-BF98-8BB331474EB7}" type="slidenum">
              <a:rPr lang="en-US" smtClean="0"/>
              <a:pPr/>
              <a:t>‹N°›</a:t>
            </a:fld>
            <a:endParaRPr lang="en-US" dirty="0"/>
          </a:p>
        </p:txBody>
      </p:sp>
    </p:spTree>
    <p:extLst>
      <p:ext uri="{BB962C8B-B14F-4D97-AF65-F5344CB8AC3E}">
        <p14:creationId xmlns:p14="http://schemas.microsoft.com/office/powerpoint/2010/main" val="282003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3191069" y="366584"/>
            <a:ext cx="5321559" cy="2387600"/>
          </a:xfrm>
        </p:spPr>
        <p:txBody>
          <a:bodyPr anchor="b">
            <a:normAutofit/>
          </a:bodyPr>
          <a:lstStyle>
            <a:lvl1pPr algn="l">
              <a:defRPr sz="3000">
                <a:solidFill>
                  <a:schemeClr val="bg1"/>
                </a:solidFill>
              </a:defRPr>
            </a:lvl1pPr>
          </a:lstStyle>
          <a:p>
            <a:r>
              <a:rPr lang="en-US"/>
              <a:t>Click to edit Master title style</a:t>
            </a:r>
            <a:endParaRPr lang="fr-FR" dirty="0"/>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3191069" y="2846259"/>
            <a:ext cx="5321560" cy="1655762"/>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dirty="0"/>
          </a:p>
        </p:txBody>
      </p:sp>
      <p:pic>
        <p:nvPicPr>
          <p:cNvPr id="12" name="Image 11">
            <a:extLst>
              <a:ext uri="{FF2B5EF4-FFF2-40B4-BE49-F238E27FC236}">
                <a16:creationId xmlns:a16="http://schemas.microsoft.com/office/drawing/2014/main" id="{7271114F-1F43-7D54-E827-FD63640C20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3959" y="4965054"/>
            <a:ext cx="2405741" cy="1604557"/>
          </a:xfrm>
          <a:prstGeom prst="rect">
            <a:avLst/>
          </a:prstGeom>
        </p:spPr>
      </p:pic>
    </p:spTree>
    <p:extLst>
      <p:ext uri="{BB962C8B-B14F-4D97-AF65-F5344CB8AC3E}">
        <p14:creationId xmlns:p14="http://schemas.microsoft.com/office/powerpoint/2010/main" val="1362850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551931" y="1262322"/>
            <a:ext cx="10515600" cy="1685957"/>
          </a:xfrm>
        </p:spPr>
        <p:txBody>
          <a:bodyPr anchor="b">
            <a:normAutofit/>
          </a:bodyPr>
          <a:lstStyle>
            <a:lvl1pPr algn="ctr">
              <a:defRPr sz="3600">
                <a:solidFill>
                  <a:schemeClr val="bg1"/>
                </a:solidFill>
              </a:defRPr>
            </a:lvl1pPr>
          </a:lstStyle>
          <a:p>
            <a:r>
              <a:rPr lang="en-US"/>
              <a:t>Click to edit Master title style</a:t>
            </a:r>
            <a:endParaRPr lang="fr-FR" dirty="0"/>
          </a:p>
        </p:txBody>
      </p:sp>
      <p:sp>
        <p:nvSpPr>
          <p:cNvPr id="3" name="Espace réservé du texte 2">
            <a:extLst>
              <a:ext uri="{FF2B5EF4-FFF2-40B4-BE49-F238E27FC236}">
                <a16:creationId xmlns:a16="http://schemas.microsoft.com/office/drawing/2014/main" id="{7271A31D-F8F8-148D-0FC4-5BECCFCC03D2}"/>
              </a:ext>
            </a:extLst>
          </p:cNvPr>
          <p:cNvSpPr>
            <a:spLocks noGrp="1"/>
          </p:cNvSpPr>
          <p:nvPr>
            <p:ph type="body" idx="1"/>
          </p:nvPr>
        </p:nvSpPr>
        <p:spPr>
          <a:xfrm>
            <a:off x="551931" y="3152127"/>
            <a:ext cx="10515600" cy="1500187"/>
          </a:xfrm>
        </p:spPr>
        <p:txBody>
          <a:bodyPr>
            <a:normAutofit/>
          </a:bodyPr>
          <a:lstStyle>
            <a:lvl1pPr marL="0" indent="0" algn="ctr">
              <a:buNone/>
              <a:defRPr sz="1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Image 7">
            <a:extLst>
              <a:ext uri="{FF2B5EF4-FFF2-40B4-BE49-F238E27FC236}">
                <a16:creationId xmlns:a16="http://schemas.microsoft.com/office/drawing/2014/main" id="{A1AF96D2-30DF-C7E9-52CB-809A5796E9C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962048" y="5342842"/>
            <a:ext cx="1907970" cy="1272560"/>
          </a:xfrm>
          <a:prstGeom prst="rect">
            <a:avLst/>
          </a:prstGeom>
        </p:spPr>
      </p:pic>
    </p:spTree>
    <p:extLst>
      <p:ext uri="{BB962C8B-B14F-4D97-AF65-F5344CB8AC3E}">
        <p14:creationId xmlns:p14="http://schemas.microsoft.com/office/powerpoint/2010/main" val="4022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bg>
      <p:bgPr>
        <a:solidFill>
          <a:schemeClr val="bg1"/>
        </a:solidFill>
        <a:effectLst/>
      </p:bgPr>
    </p:bg>
    <p:spTree>
      <p:nvGrpSpPr>
        <p:cNvPr id="1" name=""/>
        <p:cNvGrpSpPr/>
        <p:nvPr/>
      </p:nvGrpSpPr>
      <p:grpSpPr>
        <a:xfrm>
          <a:off x="0" y="0"/>
          <a:ext cx="0" cy="0"/>
          <a:chOff x="0" y="0"/>
          <a:chExt cx="0" cy="0"/>
        </a:xfrm>
      </p:grpSpPr>
      <p:sp>
        <p:nvSpPr>
          <p:cNvPr id="11" name="Graphique 9">
            <a:extLst>
              <a:ext uri="{FF2B5EF4-FFF2-40B4-BE49-F238E27FC236}">
                <a16:creationId xmlns:a16="http://schemas.microsoft.com/office/drawing/2014/main" id="{F0EE0BF2-A824-99E1-2E86-1983C444F9DA}"/>
              </a:ext>
            </a:extLst>
          </p:cNvPr>
          <p:cNvSpPr/>
          <p:nvPr/>
        </p:nvSpPr>
        <p:spPr>
          <a:xfrm>
            <a:off x="6095999" y="528054"/>
            <a:ext cx="5587236" cy="4762584"/>
          </a:xfrm>
          <a:custGeom>
            <a:avLst/>
            <a:gdLst>
              <a:gd name="connsiteX0" fmla="*/ 989611 w 5587236"/>
              <a:gd name="connsiteY0" fmla="*/ 0 h 4762584"/>
              <a:gd name="connsiteX1" fmla="*/ 4597625 w 5587236"/>
              <a:gd name="connsiteY1" fmla="*/ 0 h 4762584"/>
              <a:gd name="connsiteX2" fmla="*/ 5587236 w 5587236"/>
              <a:gd name="connsiteY2" fmla="*/ 989611 h 4762584"/>
              <a:gd name="connsiteX3" fmla="*/ 5587236 w 5587236"/>
              <a:gd name="connsiteY3" fmla="*/ 3772974 h 4762584"/>
              <a:gd name="connsiteX4" fmla="*/ 4597625 w 5587236"/>
              <a:gd name="connsiteY4" fmla="*/ 4762585 h 4762584"/>
              <a:gd name="connsiteX5" fmla="*/ 989611 w 5587236"/>
              <a:gd name="connsiteY5" fmla="*/ 4762585 h 4762584"/>
              <a:gd name="connsiteX6" fmla="*/ 0 w 5587236"/>
              <a:gd name="connsiteY6" fmla="*/ 3772974 h 4762584"/>
              <a:gd name="connsiteX7" fmla="*/ 0 w 5587236"/>
              <a:gd name="connsiteY7" fmla="*/ 989611 h 4762584"/>
              <a:gd name="connsiteX8" fmla="*/ 989611 w 5587236"/>
              <a:gd name="connsiteY8" fmla="*/ 0 h 476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7236" h="4762584">
                <a:moveTo>
                  <a:pt x="989611" y="0"/>
                </a:moveTo>
                <a:lnTo>
                  <a:pt x="4597625" y="0"/>
                </a:lnTo>
                <a:cubicBezTo>
                  <a:pt x="5143853" y="0"/>
                  <a:pt x="5587236" y="443383"/>
                  <a:pt x="5587236" y="989611"/>
                </a:cubicBezTo>
                <a:lnTo>
                  <a:pt x="5587236" y="3772974"/>
                </a:lnTo>
                <a:cubicBezTo>
                  <a:pt x="5587236" y="4319202"/>
                  <a:pt x="5143853" y="4762585"/>
                  <a:pt x="4597625" y="4762585"/>
                </a:cubicBezTo>
                <a:lnTo>
                  <a:pt x="989611" y="4762585"/>
                </a:lnTo>
                <a:cubicBezTo>
                  <a:pt x="443383" y="4762585"/>
                  <a:pt x="0" y="4319202"/>
                  <a:pt x="0" y="3772974"/>
                </a:cubicBezTo>
                <a:lnTo>
                  <a:pt x="0" y="989611"/>
                </a:lnTo>
                <a:cubicBezTo>
                  <a:pt x="0" y="443383"/>
                  <a:pt x="443383" y="0"/>
                  <a:pt x="989611" y="0"/>
                </a:cubicBezTo>
                <a:close/>
              </a:path>
            </a:pathLst>
          </a:custGeom>
          <a:solidFill>
            <a:srgbClr val="2B3184"/>
          </a:solidFill>
          <a:ln w="14536" cap="flat">
            <a:noFill/>
            <a:prstDash val="solid"/>
            <a:miter/>
          </a:ln>
        </p:spPr>
        <p:txBody>
          <a:bodyPr rtlCol="0" anchor="ctr"/>
          <a:lstStyle/>
          <a:p>
            <a:endParaRPr lang="fr-FR"/>
          </a:p>
        </p:txBody>
      </p:sp>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6680718" y="1576874"/>
            <a:ext cx="4582755" cy="3470986"/>
          </a:xfrm>
        </p:spPr>
        <p:txBody>
          <a:bodyPr anchor="t">
            <a:normAutofit/>
          </a:bodyPr>
          <a:lstStyle>
            <a:lvl1pPr algn="l">
              <a:defRPr sz="3600">
                <a:solidFill>
                  <a:schemeClr val="bg1"/>
                </a:solidFill>
              </a:defRPr>
            </a:lvl1pPr>
          </a:lstStyle>
          <a:p>
            <a:r>
              <a:rPr lang="en-US"/>
              <a:t>Click to edit Master title style</a:t>
            </a:r>
            <a:endParaRPr lang="fr-FR" dirty="0"/>
          </a:p>
        </p:txBody>
      </p:sp>
      <p:pic>
        <p:nvPicPr>
          <p:cNvPr id="5" name="Image 4">
            <a:extLst>
              <a:ext uri="{FF2B5EF4-FFF2-40B4-BE49-F238E27FC236}">
                <a16:creationId xmlns:a16="http://schemas.microsoft.com/office/drawing/2014/main" id="{26698AD3-8B47-FFC1-58CC-C5F5F6DBF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7119" y="5669417"/>
            <a:ext cx="1546840" cy="862012"/>
          </a:xfrm>
          <a:prstGeom prst="rect">
            <a:avLst/>
          </a:prstGeom>
        </p:spPr>
      </p:pic>
      <p:pic>
        <p:nvPicPr>
          <p:cNvPr id="7" name="Graphique 6">
            <a:extLst>
              <a:ext uri="{FF2B5EF4-FFF2-40B4-BE49-F238E27FC236}">
                <a16:creationId xmlns:a16="http://schemas.microsoft.com/office/drawing/2014/main" id="{CD48CC07-5057-1893-C883-D3FB9C3F79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72142" y="-337846"/>
            <a:ext cx="2018910" cy="2018910"/>
          </a:xfrm>
          <a:prstGeom prst="rect">
            <a:avLst/>
          </a:prstGeom>
        </p:spPr>
      </p:pic>
      <p:sp>
        <p:nvSpPr>
          <p:cNvPr id="22" name="Espace réservé pour une image  21">
            <a:extLst>
              <a:ext uri="{FF2B5EF4-FFF2-40B4-BE49-F238E27FC236}">
                <a16:creationId xmlns:a16="http://schemas.microsoft.com/office/drawing/2014/main" id="{5C2BC8EC-D2B2-4F0E-0C7D-5B3B1911A0CA}"/>
              </a:ext>
            </a:extLst>
          </p:cNvPr>
          <p:cNvSpPr>
            <a:spLocks noGrp="1"/>
          </p:cNvSpPr>
          <p:nvPr>
            <p:ph type="pic" sz="quarter" idx="10"/>
          </p:nvPr>
        </p:nvSpPr>
        <p:spPr>
          <a:xfrm>
            <a:off x="-1" y="1509206"/>
            <a:ext cx="7827834" cy="4448095"/>
          </a:xfrm>
          <a:custGeom>
            <a:avLst/>
            <a:gdLst>
              <a:gd name="connsiteX0" fmla="*/ 0 w 7827834"/>
              <a:gd name="connsiteY0" fmla="*/ 0 h 4448095"/>
              <a:gd name="connsiteX1" fmla="*/ 6096000 w 7827834"/>
              <a:gd name="connsiteY1" fmla="*/ 0 h 4448095"/>
              <a:gd name="connsiteX2" fmla="*/ 6096000 w 7827834"/>
              <a:gd name="connsiteY2" fmla="*/ 2777028 h 4448095"/>
              <a:gd name="connsiteX3" fmla="*/ 7085611 w 7827834"/>
              <a:gd name="connsiteY3" fmla="*/ 3766639 h 4448095"/>
              <a:gd name="connsiteX4" fmla="*/ 7827834 w 7827834"/>
              <a:gd name="connsiteY4" fmla="*/ 3766639 h 4448095"/>
              <a:gd name="connsiteX5" fmla="*/ 7827834 w 7827834"/>
              <a:gd name="connsiteY5" fmla="*/ 3790702 h 4448095"/>
              <a:gd name="connsiteX6" fmla="*/ 7170441 w 7827834"/>
              <a:gd name="connsiteY6" fmla="*/ 4448095 h 4448095"/>
              <a:gd name="connsiteX7" fmla="*/ 0 w 7827834"/>
              <a:gd name="connsiteY7" fmla="*/ 4448095 h 444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834" h="4448095">
                <a:moveTo>
                  <a:pt x="0" y="0"/>
                </a:moveTo>
                <a:lnTo>
                  <a:pt x="6096000" y="0"/>
                </a:lnTo>
                <a:lnTo>
                  <a:pt x="6096000" y="2777028"/>
                </a:lnTo>
                <a:cubicBezTo>
                  <a:pt x="6096000" y="3323256"/>
                  <a:pt x="6539383" y="3766639"/>
                  <a:pt x="7085611" y="3766639"/>
                </a:cubicBezTo>
                <a:lnTo>
                  <a:pt x="7827834" y="3766639"/>
                </a:lnTo>
                <a:lnTo>
                  <a:pt x="7827834" y="3790702"/>
                </a:lnTo>
                <a:cubicBezTo>
                  <a:pt x="7827834" y="4153681"/>
                  <a:pt x="7533566" y="4448095"/>
                  <a:pt x="7170441" y="4448095"/>
                </a:cubicBezTo>
                <a:lnTo>
                  <a:pt x="0" y="4448095"/>
                </a:lnTo>
                <a:close/>
              </a:path>
            </a:pathLst>
          </a:custGeom>
        </p:spPr>
        <p:txBody>
          <a:bodyPr wrap="square">
            <a:noAutofit/>
          </a:bodyPr>
          <a:lstStyle/>
          <a:p>
            <a:r>
              <a:rPr lang="en-US"/>
              <a:t>Click icon to add picture</a:t>
            </a:r>
            <a:endParaRPr lang="fr-FR"/>
          </a:p>
        </p:txBody>
      </p:sp>
    </p:spTree>
    <p:extLst>
      <p:ext uri="{BB962C8B-B14F-4D97-AF65-F5344CB8AC3E}">
        <p14:creationId xmlns:p14="http://schemas.microsoft.com/office/powerpoint/2010/main" val="760503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C5F5785A-3C70-93AE-2596-986B45F066E2}"/>
              </a:ext>
            </a:extLst>
          </p:cNvPr>
          <p:cNvSpPr>
            <a:spLocks noGrp="1"/>
          </p:cNvSpPr>
          <p:nvPr>
            <p:ph type="pic" sz="quarter" idx="13"/>
          </p:nvPr>
        </p:nvSpPr>
        <p:spPr>
          <a:xfrm>
            <a:off x="8148638" y="512763"/>
            <a:ext cx="3527425" cy="2433637"/>
          </a:xfrm>
          <a:prstGeom prst="roundRect">
            <a:avLst>
              <a:gd name="adj" fmla="val 18754"/>
            </a:avLst>
          </a:prstGeom>
        </p:spPr>
        <p:txBody>
          <a:bodyPr/>
          <a:lstStyle/>
          <a:p>
            <a:r>
              <a:rPr lang="en-US"/>
              <a:t>Click icon to add picture</a:t>
            </a:r>
            <a:endParaRPr lang="fr-FR"/>
          </a:p>
        </p:txBody>
      </p:sp>
    </p:spTree>
    <p:extLst>
      <p:ext uri="{BB962C8B-B14F-4D97-AF65-F5344CB8AC3E}">
        <p14:creationId xmlns:p14="http://schemas.microsoft.com/office/powerpoint/2010/main" val="206030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D2132484-09C8-25D2-BD50-CBC45AA48274}"/>
              </a:ext>
            </a:extLst>
          </p:cNvPr>
          <p:cNvSpPr/>
          <p:nvPr userDrawn="1"/>
        </p:nvSpPr>
        <p:spPr>
          <a:xfrm>
            <a:off x="7496175" y="842629"/>
            <a:ext cx="3009900" cy="7323137"/>
          </a:xfrm>
          <a:prstGeom prst="roundRect">
            <a:avLst/>
          </a:prstGeom>
          <a:blipFill dpi="0" rotWithShape="1">
            <a:blip r:embed="rId2">
              <a:extLst>
                <a:ext uri="{28A0092B-C50C-407E-A947-70E740481C1C}">
                  <a14:useLocalDpi xmlns:a14="http://schemas.microsoft.com/office/drawing/2010/main" val="0"/>
                </a:ext>
              </a:extLst>
            </a:blip>
            <a:srcRect/>
            <a:stretch>
              <a:fillRect l="-56287" t="-5090" r="-33449" b="-3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 name="Espace réservé pour une image  10">
            <a:extLst>
              <a:ext uri="{FF2B5EF4-FFF2-40B4-BE49-F238E27FC236}">
                <a16:creationId xmlns:a16="http://schemas.microsoft.com/office/drawing/2014/main" id="{A12CB886-6573-DFC1-F218-973E423FFB3C}"/>
              </a:ext>
            </a:extLst>
          </p:cNvPr>
          <p:cNvSpPr>
            <a:spLocks noGrp="1"/>
          </p:cNvSpPr>
          <p:nvPr>
            <p:ph type="pic" sz="quarter" idx="13"/>
          </p:nvPr>
        </p:nvSpPr>
        <p:spPr>
          <a:xfrm>
            <a:off x="9728201" y="-673100"/>
            <a:ext cx="2743201" cy="3527538"/>
          </a:xfrm>
          <a:prstGeom prst="roundRect">
            <a:avLst>
              <a:gd name="adj" fmla="val 18754"/>
            </a:avLst>
          </a:prstGeom>
        </p:spPr>
        <p:txBody>
          <a:bodyPr/>
          <a:lstStyle/>
          <a:p>
            <a:r>
              <a:rPr lang="en-US"/>
              <a:t>Click icon to add picture</a:t>
            </a:r>
            <a:endParaRPr lang="fr-FR"/>
          </a:p>
        </p:txBody>
      </p:sp>
    </p:spTree>
    <p:extLst>
      <p:ext uri="{BB962C8B-B14F-4D97-AF65-F5344CB8AC3E}">
        <p14:creationId xmlns:p14="http://schemas.microsoft.com/office/powerpoint/2010/main" val="142522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9EBC1F-A0B4-B87A-15B0-0DCB607EFEFD}"/>
              </a:ext>
            </a:extLst>
          </p:cNvPr>
          <p:cNvSpPr>
            <a:spLocks noGrp="1"/>
          </p:cNvSpPr>
          <p:nvPr>
            <p:ph type="title"/>
          </p:nvPr>
        </p:nvSpPr>
        <p:spPr/>
        <p:txBody>
          <a:body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7051D386-6DCD-79C5-5EF3-AA19623956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contenu 3">
            <a:extLst>
              <a:ext uri="{FF2B5EF4-FFF2-40B4-BE49-F238E27FC236}">
                <a16:creationId xmlns:a16="http://schemas.microsoft.com/office/drawing/2014/main" id="{BF99D819-279D-57A0-FECE-EE68F090DA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e la date 4">
            <a:extLst>
              <a:ext uri="{FF2B5EF4-FFF2-40B4-BE49-F238E27FC236}">
                <a16:creationId xmlns:a16="http://schemas.microsoft.com/office/drawing/2014/main" id="{91BD617F-42A3-4076-B6A7-8ABAC031D856}"/>
              </a:ext>
            </a:extLst>
          </p:cNvPr>
          <p:cNvSpPr>
            <a:spLocks noGrp="1"/>
          </p:cNvSpPr>
          <p:nvPr>
            <p:ph type="dt" sz="half" idx="10"/>
          </p:nvPr>
        </p:nvSpPr>
        <p:spPr/>
        <p:txBody>
          <a:bodyPr/>
          <a:lstStyle/>
          <a:p>
            <a:fld id="{C90EFBF4-F74D-452F-BF42-D3FC7787D71B}" type="datetimeFigureOut">
              <a:rPr lang="fr-FR" smtClean="0"/>
              <a:t>15/01/2024</a:t>
            </a:fld>
            <a:endParaRPr lang="fr-FR"/>
          </a:p>
        </p:txBody>
      </p:sp>
      <p:sp>
        <p:nvSpPr>
          <p:cNvPr id="6" name="Espace réservé du pied de page 5">
            <a:extLst>
              <a:ext uri="{FF2B5EF4-FFF2-40B4-BE49-F238E27FC236}">
                <a16:creationId xmlns:a16="http://schemas.microsoft.com/office/drawing/2014/main" id="{F7BF95B9-9A7E-B7A8-A653-E9160FDCD3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15EC84-BC4F-5D1D-4198-376D8DD6F74B}"/>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429220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A3C578-B7FE-2C50-CF4A-B5B3562E72B3}"/>
              </a:ext>
            </a:extLst>
          </p:cNvPr>
          <p:cNvSpPr>
            <a:spLocks noGrp="1"/>
          </p:cNvSpPr>
          <p:nvPr>
            <p:ph type="title"/>
          </p:nvPr>
        </p:nvSpPr>
        <p:spPr/>
        <p:txBody>
          <a:bodyPr/>
          <a:lstStyle/>
          <a:p>
            <a:r>
              <a:rPr lang="en-US"/>
              <a:t>Click to edit Master title style</a:t>
            </a:r>
            <a:endParaRPr lang="fr-FR"/>
          </a:p>
        </p:txBody>
      </p:sp>
      <p:sp>
        <p:nvSpPr>
          <p:cNvPr id="3" name="Espace réservé de la date 2">
            <a:extLst>
              <a:ext uri="{FF2B5EF4-FFF2-40B4-BE49-F238E27FC236}">
                <a16:creationId xmlns:a16="http://schemas.microsoft.com/office/drawing/2014/main" id="{7182A8AE-4BF9-0F89-3467-3066FE3FF84D}"/>
              </a:ext>
            </a:extLst>
          </p:cNvPr>
          <p:cNvSpPr>
            <a:spLocks noGrp="1"/>
          </p:cNvSpPr>
          <p:nvPr>
            <p:ph type="dt" sz="half" idx="10"/>
          </p:nvPr>
        </p:nvSpPr>
        <p:spPr/>
        <p:txBody>
          <a:bodyPr/>
          <a:lstStyle/>
          <a:p>
            <a:fld id="{C90EFBF4-F74D-452F-BF42-D3FC7787D71B}" type="datetimeFigureOut">
              <a:rPr lang="fr-FR" smtClean="0"/>
              <a:t>15/01/2024</a:t>
            </a:fld>
            <a:endParaRPr lang="fr-FR"/>
          </a:p>
        </p:txBody>
      </p:sp>
      <p:sp>
        <p:nvSpPr>
          <p:cNvPr id="4" name="Espace réservé du pied de page 3">
            <a:extLst>
              <a:ext uri="{FF2B5EF4-FFF2-40B4-BE49-F238E27FC236}">
                <a16:creationId xmlns:a16="http://schemas.microsoft.com/office/drawing/2014/main" id="{450D1294-E85B-654F-FED9-F74D2EC23A4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D87EBA8-BD36-9B8F-D352-D14C4C93259D}"/>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355799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B7A249-7156-DA1C-2F8F-E710827EA928}"/>
              </a:ext>
            </a:extLst>
          </p:cNvPr>
          <p:cNvSpPr>
            <a:spLocks noGrp="1"/>
          </p:cNvSpPr>
          <p:nvPr>
            <p:ph type="dt" sz="half" idx="10"/>
          </p:nvPr>
        </p:nvSpPr>
        <p:spPr/>
        <p:txBody>
          <a:bodyPr/>
          <a:lstStyle/>
          <a:p>
            <a:fld id="{C90EFBF4-F74D-452F-BF42-D3FC7787D71B}" type="datetimeFigureOut">
              <a:rPr lang="fr-FR" smtClean="0"/>
              <a:t>15/01/2024</a:t>
            </a:fld>
            <a:endParaRPr lang="fr-FR"/>
          </a:p>
        </p:txBody>
      </p:sp>
      <p:sp>
        <p:nvSpPr>
          <p:cNvPr id="3" name="Espace réservé du pied de page 2">
            <a:extLst>
              <a:ext uri="{FF2B5EF4-FFF2-40B4-BE49-F238E27FC236}">
                <a16:creationId xmlns:a16="http://schemas.microsoft.com/office/drawing/2014/main" id="{B5A93177-FAFB-C74D-DD77-B077695F219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13FC09D-E5F1-CC92-4CAF-47BF6551693A}"/>
              </a:ext>
            </a:extLst>
          </p:cNvPr>
          <p:cNvSpPr>
            <a:spLocks noGrp="1"/>
          </p:cNvSpPr>
          <p:nvPr>
            <p:ph type="sldNum" sz="quarter" idx="12"/>
          </p:nvPr>
        </p:nvSpPr>
        <p:spPr/>
        <p:txBody>
          <a:bodyPr/>
          <a:lstStyle/>
          <a:p>
            <a:fld id="{6E0FAE4E-EFEB-4760-BB3B-054BAD02EE80}" type="slidenum">
              <a:rPr lang="fr-FR" smtClean="0"/>
              <a:t>‹N°›</a:t>
            </a:fld>
            <a:endParaRPr lang="fr-FR"/>
          </a:p>
        </p:txBody>
      </p:sp>
      <p:pic>
        <p:nvPicPr>
          <p:cNvPr id="6" name="Image 5">
            <a:extLst>
              <a:ext uri="{FF2B5EF4-FFF2-40B4-BE49-F238E27FC236}">
                <a16:creationId xmlns:a16="http://schemas.microsoft.com/office/drawing/2014/main" id="{D39020D9-8F93-F0F0-484E-6AE9960A74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0507" y="2132954"/>
            <a:ext cx="2914294" cy="1943746"/>
          </a:xfrm>
          <a:prstGeom prst="rect">
            <a:avLst/>
          </a:prstGeom>
        </p:spPr>
      </p:pic>
      <p:cxnSp>
        <p:nvCxnSpPr>
          <p:cNvPr id="8" name="Connecteur droit 7">
            <a:extLst>
              <a:ext uri="{FF2B5EF4-FFF2-40B4-BE49-F238E27FC236}">
                <a16:creationId xmlns:a16="http://schemas.microsoft.com/office/drawing/2014/main" id="{06A56E16-96F0-6A25-3D84-AB0D66FA2A13}"/>
              </a:ext>
            </a:extLst>
          </p:cNvPr>
          <p:cNvCxnSpPr/>
          <p:nvPr userDrawn="1"/>
        </p:nvCxnSpPr>
        <p:spPr>
          <a:xfrm>
            <a:off x="7200900" y="2603500"/>
            <a:ext cx="0" cy="1346200"/>
          </a:xfrm>
          <a:prstGeom prst="line">
            <a:avLst/>
          </a:prstGeom>
          <a:ln>
            <a:solidFill>
              <a:schemeClr val="accent3"/>
            </a:solidFill>
          </a:ln>
        </p:spPr>
        <p:style>
          <a:lnRef idx="1">
            <a:schemeClr val="accent2"/>
          </a:lnRef>
          <a:fillRef idx="0">
            <a:schemeClr val="accent2"/>
          </a:fillRef>
          <a:effectRef idx="0">
            <a:schemeClr val="accent2"/>
          </a:effectRef>
          <a:fontRef idx="minor">
            <a:schemeClr val="tx1"/>
          </a:fontRef>
        </p:style>
      </p:cxnSp>
      <p:sp>
        <p:nvSpPr>
          <p:cNvPr id="9" name="ZoneTexte 8">
            <a:extLst>
              <a:ext uri="{FF2B5EF4-FFF2-40B4-BE49-F238E27FC236}">
                <a16:creationId xmlns:a16="http://schemas.microsoft.com/office/drawing/2014/main" id="{919721F5-AA83-A8E7-AE88-3FCF93956C47}"/>
              </a:ext>
            </a:extLst>
          </p:cNvPr>
          <p:cNvSpPr txBox="1"/>
          <p:nvPr userDrawn="1"/>
        </p:nvSpPr>
        <p:spPr>
          <a:xfrm>
            <a:off x="7913696" y="2542649"/>
            <a:ext cx="3414704" cy="2231380"/>
          </a:xfrm>
          <a:prstGeom prst="rect">
            <a:avLst/>
          </a:prstGeom>
          <a:noFill/>
        </p:spPr>
        <p:txBody>
          <a:bodyPr wrap="square" rtlCol="0">
            <a:spAutoFit/>
          </a:bodyPr>
          <a:lstStyle/>
          <a:p>
            <a:r>
              <a:rPr lang="fr-FR" dirty="0">
                <a:solidFill>
                  <a:schemeClr val="accent3"/>
                </a:solidFill>
                <a:latin typeface="Poppins Bold" panose="00000800000000000000" pitchFamily="2" charset="0"/>
                <a:cs typeface="Poppins Bold" panose="00000800000000000000" pitchFamily="2" charset="0"/>
              </a:rPr>
              <a:t>Contact us</a:t>
            </a:r>
          </a:p>
          <a:p>
            <a:endParaRPr lang="fr-FR" dirty="0">
              <a:solidFill>
                <a:schemeClr val="bg1"/>
              </a:solidFill>
              <a:latin typeface="Poppins Bold" panose="00000800000000000000" pitchFamily="2" charset="0"/>
              <a:cs typeface="Poppins Bold" panose="00000800000000000000" pitchFamily="2" charset="0"/>
            </a:endParaRPr>
          </a:p>
          <a:p>
            <a:r>
              <a:rPr lang="fr-FR" sz="1300" dirty="0" err="1">
                <a:solidFill>
                  <a:schemeClr val="bg1"/>
                </a:solidFill>
                <a:latin typeface="Poppins Bold" panose="00000800000000000000" pitchFamily="2" charset="0"/>
                <a:cs typeface="Poppins Bold" panose="00000800000000000000" pitchFamily="2" charset="0"/>
              </a:rPr>
              <a:t>Oncodesign</a:t>
            </a:r>
            <a:br>
              <a:rPr lang="fr-FR" sz="1300" dirty="0">
                <a:solidFill>
                  <a:schemeClr val="bg1"/>
                </a:solidFill>
                <a:latin typeface="Poppins Bold" panose="00000800000000000000" pitchFamily="2" charset="0"/>
                <a:cs typeface="Poppins Bold" panose="00000800000000000000" pitchFamily="2" charset="0"/>
              </a:rPr>
            </a:br>
            <a:r>
              <a:rPr lang="fr-FR" sz="1300" dirty="0" err="1">
                <a:solidFill>
                  <a:schemeClr val="bg1"/>
                </a:solidFill>
                <a:latin typeface="Poppins Bold" panose="00000800000000000000" pitchFamily="2" charset="0"/>
                <a:cs typeface="Poppins Bold" panose="00000800000000000000" pitchFamily="2" charset="0"/>
              </a:rPr>
              <a:t>Precision</a:t>
            </a:r>
            <a:r>
              <a:rPr lang="fr-FR" sz="1300" dirty="0">
                <a:solidFill>
                  <a:schemeClr val="bg1"/>
                </a:solidFill>
                <a:latin typeface="Poppins Bold" panose="00000800000000000000" pitchFamily="2" charset="0"/>
                <a:cs typeface="Poppins Bold" panose="00000800000000000000" pitchFamily="2" charset="0"/>
              </a:rPr>
              <a:t> </a:t>
            </a:r>
            <a:r>
              <a:rPr lang="fr-FR" sz="1300" dirty="0" err="1">
                <a:solidFill>
                  <a:schemeClr val="bg1"/>
                </a:solidFill>
                <a:latin typeface="Poppins Bold" panose="00000800000000000000" pitchFamily="2" charset="0"/>
                <a:cs typeface="Poppins Bold" panose="00000800000000000000" pitchFamily="2" charset="0"/>
              </a:rPr>
              <a:t>Medicine</a:t>
            </a:r>
            <a:endParaRPr lang="fr-FR" sz="1300" dirty="0">
              <a:solidFill>
                <a:schemeClr val="bg1"/>
              </a:solidFill>
              <a:latin typeface="Poppins Bold" panose="00000800000000000000" pitchFamily="2" charset="0"/>
              <a:cs typeface="Poppins Bold" panose="00000800000000000000" pitchFamily="2" charset="0"/>
            </a:endParaRPr>
          </a:p>
          <a:p>
            <a:endParaRPr lang="fr-FR" sz="1100" dirty="0">
              <a:solidFill>
                <a:schemeClr val="bg1"/>
              </a:solidFill>
            </a:endParaRPr>
          </a:p>
          <a:p>
            <a:endParaRPr lang="fr-FR" sz="1100" dirty="0">
              <a:solidFill>
                <a:schemeClr val="bg1"/>
              </a:solidFill>
            </a:endParaRPr>
          </a:p>
          <a:p>
            <a:r>
              <a:rPr lang="fr-FR" sz="1100" dirty="0">
                <a:solidFill>
                  <a:schemeClr val="bg1"/>
                </a:solidFill>
              </a:rPr>
              <a:t>18 rue Jean Mazen</a:t>
            </a:r>
          </a:p>
          <a:p>
            <a:r>
              <a:rPr lang="fr-FR" sz="1100" dirty="0">
                <a:solidFill>
                  <a:schemeClr val="bg1"/>
                </a:solidFill>
              </a:rPr>
              <a:t>21000 Dijon France</a:t>
            </a:r>
          </a:p>
          <a:p>
            <a:endParaRPr lang="fr-FR" sz="1100" dirty="0">
              <a:solidFill>
                <a:schemeClr val="bg1"/>
              </a:solidFill>
            </a:endParaRPr>
          </a:p>
          <a:p>
            <a:endParaRPr lang="fr-FR" sz="1100" dirty="0">
              <a:solidFill>
                <a:schemeClr val="bg1"/>
              </a:solidFill>
            </a:endParaRPr>
          </a:p>
          <a:p>
            <a:r>
              <a:rPr lang="fr-FR" sz="1100" dirty="0">
                <a:solidFill>
                  <a:schemeClr val="bg1"/>
                </a:solidFill>
              </a:rPr>
              <a:t>+33 (0)169 296 020</a:t>
            </a:r>
          </a:p>
        </p:txBody>
      </p:sp>
      <p:sp>
        <p:nvSpPr>
          <p:cNvPr id="11" name="ZoneTexte 10">
            <a:extLst>
              <a:ext uri="{FF2B5EF4-FFF2-40B4-BE49-F238E27FC236}">
                <a16:creationId xmlns:a16="http://schemas.microsoft.com/office/drawing/2014/main" id="{E39C2D41-A02D-51F3-B437-ED4A3061FEC1}"/>
              </a:ext>
            </a:extLst>
          </p:cNvPr>
          <p:cNvSpPr txBox="1"/>
          <p:nvPr userDrawn="1"/>
        </p:nvSpPr>
        <p:spPr>
          <a:xfrm>
            <a:off x="7913696" y="5949950"/>
            <a:ext cx="3414704" cy="307777"/>
          </a:xfrm>
          <a:prstGeom prst="rect">
            <a:avLst/>
          </a:prstGeom>
          <a:noFill/>
        </p:spPr>
        <p:txBody>
          <a:bodyPr wrap="square" rtlCol="0">
            <a:spAutoFit/>
          </a:bodyPr>
          <a:lstStyle/>
          <a:p>
            <a:r>
              <a:rPr lang="fr-FR" sz="1400" dirty="0">
                <a:solidFill>
                  <a:schemeClr val="accent3"/>
                </a:solidFill>
                <a:latin typeface="Poppins Bold" panose="00000800000000000000" pitchFamily="2" charset="0"/>
                <a:cs typeface="Poppins Bold" panose="00000800000000000000" pitchFamily="2" charset="0"/>
              </a:rPr>
              <a:t>opm.oncodesign.com</a:t>
            </a:r>
            <a:endParaRPr lang="fr-FR" sz="1400" dirty="0">
              <a:solidFill>
                <a:schemeClr val="bg1"/>
              </a:solidFill>
            </a:endParaRPr>
          </a:p>
        </p:txBody>
      </p:sp>
      <p:pic>
        <p:nvPicPr>
          <p:cNvPr id="13" name="Image 12">
            <a:extLst>
              <a:ext uri="{FF2B5EF4-FFF2-40B4-BE49-F238E27FC236}">
                <a16:creationId xmlns:a16="http://schemas.microsoft.com/office/drawing/2014/main" id="{9AFDFA74-16F4-0EF4-6D0A-62AEFC993C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70361" y="5448300"/>
            <a:ext cx="385049" cy="385049"/>
          </a:xfrm>
          <a:prstGeom prst="rect">
            <a:avLst/>
          </a:prstGeom>
        </p:spPr>
      </p:pic>
      <p:pic>
        <p:nvPicPr>
          <p:cNvPr id="15" name="Image 14">
            <a:extLst>
              <a:ext uri="{FF2B5EF4-FFF2-40B4-BE49-F238E27FC236}">
                <a16:creationId xmlns:a16="http://schemas.microsoft.com/office/drawing/2014/main" id="{A12CA97A-5683-4260-6955-E1B2B360000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446611" y="5448300"/>
            <a:ext cx="385049" cy="385049"/>
          </a:xfrm>
          <a:prstGeom prst="rect">
            <a:avLst/>
          </a:prstGeom>
        </p:spPr>
      </p:pic>
      <p:pic>
        <p:nvPicPr>
          <p:cNvPr id="17" name="Image 16">
            <a:extLst>
              <a:ext uri="{FF2B5EF4-FFF2-40B4-BE49-F238E27FC236}">
                <a16:creationId xmlns:a16="http://schemas.microsoft.com/office/drawing/2014/main" id="{98C0FAFE-E7EB-42C4-D2B0-FC857319ACF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922861" y="5448299"/>
            <a:ext cx="385049" cy="385049"/>
          </a:xfrm>
          <a:prstGeom prst="rect">
            <a:avLst/>
          </a:prstGeom>
        </p:spPr>
      </p:pic>
    </p:spTree>
    <p:extLst>
      <p:ext uri="{BB962C8B-B14F-4D97-AF65-F5344CB8AC3E}">
        <p14:creationId xmlns:p14="http://schemas.microsoft.com/office/powerpoint/2010/main" val="171897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E79BDEC-407E-4A29-67BF-13C4283D5C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F6A5A8B-4C20-7E82-4D72-8948D13F1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E4EC3D-39E6-77D5-7191-05106043D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FBF4-F74D-452F-BF42-D3FC7787D71B}" type="datetimeFigureOut">
              <a:rPr lang="fr-FR" smtClean="0"/>
              <a:t>15/01/2024</a:t>
            </a:fld>
            <a:endParaRPr lang="fr-FR"/>
          </a:p>
        </p:txBody>
      </p:sp>
      <p:sp>
        <p:nvSpPr>
          <p:cNvPr id="5" name="Espace réservé du pied de page 4">
            <a:extLst>
              <a:ext uri="{FF2B5EF4-FFF2-40B4-BE49-F238E27FC236}">
                <a16:creationId xmlns:a16="http://schemas.microsoft.com/office/drawing/2014/main" id="{4FCABC6A-3314-5F61-F7A6-0C43B67B18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FB0A202-44DB-85D4-2376-E424CE0D0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FAE4E-EFEB-4760-BB3B-054BAD02EE80}" type="slidenum">
              <a:rPr lang="fr-FR" smtClean="0"/>
              <a:t>‹N°›</a:t>
            </a:fld>
            <a:endParaRPr lang="fr-FR"/>
          </a:p>
        </p:txBody>
      </p:sp>
    </p:spTree>
    <p:extLst>
      <p:ext uri="{BB962C8B-B14F-4D97-AF65-F5344CB8AC3E}">
        <p14:creationId xmlns:p14="http://schemas.microsoft.com/office/powerpoint/2010/main" val="11286823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50" r:id="rId5"/>
    <p:sldLayoutId id="2147483662" r:id="rId6"/>
    <p:sldLayoutId id="2147483652" r:id="rId7"/>
    <p:sldLayoutId id="2147483654" r:id="rId8"/>
    <p:sldLayoutId id="2147483655" r:id="rId9"/>
    <p:sldLayoutId id="2147483656" r:id="rId10"/>
    <p:sldLayoutId id="2147483657" r:id="rId11"/>
    <p:sldLayoutId id="2147483658" r:id="rId12"/>
    <p:sldLayoutId id="2147483659"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1323" userDrawn="1">
          <p15:clr>
            <a:srgbClr val="F26B43"/>
          </p15:clr>
        </p15:guide>
        <p15:guide id="5" pos="1527" userDrawn="1">
          <p15:clr>
            <a:srgbClr val="F26B43"/>
          </p15:clr>
        </p15:guide>
        <p15:guide id="6" pos="2525" userDrawn="1">
          <p15:clr>
            <a:srgbClr val="F26B43"/>
          </p15:clr>
        </p15:guide>
        <p15:guide id="7" pos="2729" userDrawn="1">
          <p15:clr>
            <a:srgbClr val="F26B43"/>
          </p15:clr>
        </p15:guide>
        <p15:guide id="8" pos="3727" userDrawn="1">
          <p15:clr>
            <a:srgbClr val="F26B43"/>
          </p15:clr>
        </p15:guide>
        <p15:guide id="9" pos="3953" userDrawn="1">
          <p15:clr>
            <a:srgbClr val="F26B43"/>
          </p15:clr>
        </p15:guide>
        <p15:guide id="10" pos="4929" userDrawn="1">
          <p15:clr>
            <a:srgbClr val="F26B43"/>
          </p15:clr>
        </p15:guide>
        <p15:guide id="11" pos="5133" userDrawn="1">
          <p15:clr>
            <a:srgbClr val="F26B43"/>
          </p15:clr>
        </p15:guide>
        <p15:guide id="12" pos="6131" userDrawn="1">
          <p15:clr>
            <a:srgbClr val="F26B43"/>
          </p15:clr>
        </p15:guide>
        <p15:guide id="13" pos="6335" userDrawn="1">
          <p15:clr>
            <a:srgbClr val="F26B43"/>
          </p15:clr>
        </p15:guide>
        <p15:guide id="14" pos="7333" userDrawn="1">
          <p15:clr>
            <a:srgbClr val="F26B43"/>
          </p15:clr>
        </p15:guide>
        <p15:guide id="15" orient="horz" pos="323" userDrawn="1">
          <p15:clr>
            <a:srgbClr val="F26B43"/>
          </p15:clr>
        </p15:guide>
        <p15:guide id="16" orient="horz" pos="37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jpeg"/></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jp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24.pn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4.png"/></Relationships>
</file>

<file path=ppt/slides/_rels/slide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jpe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jfif"/><Relationship Id="rId25"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46.jpeg"/><Relationship Id="rId20" Type="http://schemas.openxmlformats.org/officeDocument/2006/relationships/image" Target="../media/image50.png"/><Relationship Id="rId29" Type="http://schemas.openxmlformats.org/officeDocument/2006/relationships/image" Target="../media/image59.jp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jpg"/><Relationship Id="rId23" Type="http://schemas.openxmlformats.org/officeDocument/2006/relationships/image" Target="../media/image53.jpe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jp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60.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6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 Id="rId4" Type="http://schemas.openxmlformats.org/officeDocument/2006/relationships/image" Target="../media/image151.png"/></Relationships>
</file>

<file path=ppt/slides/_rels/slide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58.png"/></Relationships>
</file>

<file path=ppt/slides/_rels/slide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66.png"/></Relationships>
</file>

<file path=ppt/slides/_rels/slide7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72.png"/><Relationship Id="rId4" Type="http://schemas.openxmlformats.org/officeDocument/2006/relationships/image" Target="../media/image171.png"/></Relationships>
</file>

<file path=ppt/slides/_rels/slide8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75.png"/><Relationship Id="rId4" Type="http://schemas.openxmlformats.org/officeDocument/2006/relationships/image" Target="../media/image174.jpeg"/></Relationships>
</file>

<file path=ppt/slides/_rels/slide8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79.png"/></Relationships>
</file>

<file path=ppt/slides/_rels/slide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84.png"/></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88.jpeg"/></Relationships>
</file>

<file path=ppt/slides/_rels/slide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90.png"/></Relationships>
</file>

<file path=ppt/slides/_rels/slide9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92.png"/></Relationships>
</file>

<file path=ppt/slides/_rels/slide9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95.png"/></Relationships>
</file>

<file path=ppt/slides/_rels/slide9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9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C53F88-BF93-7675-3F36-0D1DEBAD864E}"/>
              </a:ext>
            </a:extLst>
          </p:cNvPr>
          <p:cNvSpPr>
            <a:spLocks noGrp="1"/>
          </p:cNvSpPr>
          <p:nvPr>
            <p:ph type="ctrTitle"/>
          </p:nvPr>
        </p:nvSpPr>
        <p:spPr/>
        <p:txBody>
          <a:bodyPr/>
          <a:lstStyle/>
          <a:p>
            <a:r>
              <a:rPr lang="fr-FR" dirty="0"/>
              <a:t>Dr. LLM or: </a:t>
            </a:r>
            <a:r>
              <a:rPr lang="en-US" dirty="0"/>
              <a:t>How I Learned to Stop Worrying and Love the AI</a:t>
            </a:r>
            <a:br>
              <a:rPr lang="fr-FR" dirty="0"/>
            </a:br>
            <a:endParaRPr lang="fr-FR" dirty="0"/>
          </a:p>
        </p:txBody>
      </p:sp>
      <p:sp>
        <p:nvSpPr>
          <p:cNvPr id="3" name="Sous-titre 2">
            <a:extLst>
              <a:ext uri="{FF2B5EF4-FFF2-40B4-BE49-F238E27FC236}">
                <a16:creationId xmlns:a16="http://schemas.microsoft.com/office/drawing/2014/main" id="{8959D562-0AB8-F626-F89C-00B9907A22BA}"/>
              </a:ext>
            </a:extLst>
          </p:cNvPr>
          <p:cNvSpPr>
            <a:spLocks noGrp="1"/>
          </p:cNvSpPr>
          <p:nvPr>
            <p:ph type="subTitle" idx="1"/>
          </p:nvPr>
        </p:nvSpPr>
        <p:spPr/>
        <p:txBody>
          <a:bodyPr/>
          <a:lstStyle/>
          <a:p>
            <a:r>
              <a:rPr lang="fr-FR" dirty="0" err="1"/>
              <a:t>January</a:t>
            </a:r>
            <a:r>
              <a:rPr lang="fr-FR" dirty="0"/>
              <a:t> 2024 </a:t>
            </a:r>
          </a:p>
          <a:p>
            <a:r>
              <a:rPr lang="fr-FR" dirty="0"/>
              <a:t>Salvatore Raieli</a:t>
            </a:r>
          </a:p>
        </p:txBody>
      </p:sp>
    </p:spTree>
    <p:extLst>
      <p:ext uri="{BB962C8B-B14F-4D97-AF65-F5344CB8AC3E}">
        <p14:creationId xmlns:p14="http://schemas.microsoft.com/office/powerpoint/2010/main" val="360841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The artificial neuron</a:t>
            </a:r>
            <a:endParaRPr lang="fr-FR" dirty="0"/>
          </a:p>
        </p:txBody>
      </p:sp>
      <p:pic>
        <p:nvPicPr>
          <p:cNvPr id="2050" name="Picture 2">
            <a:extLst>
              <a:ext uri="{FF2B5EF4-FFF2-40B4-BE49-F238E27FC236}">
                <a16:creationId xmlns:a16="http://schemas.microsoft.com/office/drawing/2014/main" id="{8A5EA600-0D5F-5A1F-2647-B75C8E765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439" y="754919"/>
            <a:ext cx="6739553" cy="2095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599E4E-29B5-376B-9E3A-1FC50F165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439" y="2835705"/>
            <a:ext cx="6096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2A61CD6-04B1-BF2F-6660-7A249EC7AFC3}"/>
              </a:ext>
            </a:extLst>
          </p:cNvPr>
          <p:cNvSpPr txBox="1"/>
          <p:nvPr/>
        </p:nvSpPr>
        <p:spPr>
          <a:xfrm>
            <a:off x="678426" y="2064774"/>
            <a:ext cx="4129548"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Inspired</a:t>
            </a:r>
            <a:r>
              <a:rPr lang="fr-FR" dirty="0"/>
              <a:t> by the </a:t>
            </a:r>
            <a:r>
              <a:rPr lang="fr-FR" dirty="0" err="1"/>
              <a:t>human</a:t>
            </a:r>
            <a:r>
              <a:rPr lang="fr-FR" dirty="0"/>
              <a:t> </a:t>
            </a:r>
            <a:r>
              <a:rPr lang="fr-FR" dirty="0" err="1"/>
              <a:t>neuron</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It </a:t>
            </a:r>
            <a:r>
              <a:rPr lang="fr-FR" dirty="0" err="1"/>
              <a:t>aggregates</a:t>
            </a:r>
            <a:r>
              <a:rPr lang="fr-FR" dirty="0"/>
              <a:t> information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Filter</a:t>
            </a:r>
            <a:r>
              <a:rPr lang="fr-FR" dirty="0"/>
              <a:t> out non-relevant information</a:t>
            </a:r>
          </a:p>
        </p:txBody>
      </p:sp>
    </p:spTree>
    <p:extLst>
      <p:ext uri="{BB962C8B-B14F-4D97-AF65-F5344CB8AC3E}">
        <p14:creationId xmlns:p14="http://schemas.microsoft.com/office/powerpoint/2010/main" val="396249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We see the world and then we speak about it</a:t>
            </a:r>
            <a:endParaRPr lang="fr-FR" dirty="0"/>
          </a:p>
        </p:txBody>
      </p:sp>
      <p:sp>
        <p:nvSpPr>
          <p:cNvPr id="8" name="ZoneTexte 7">
            <a:extLst>
              <a:ext uri="{FF2B5EF4-FFF2-40B4-BE49-F238E27FC236}">
                <a16:creationId xmlns:a16="http://schemas.microsoft.com/office/drawing/2014/main" id="{7B29C800-AC2F-DAD0-ACE3-D4EB8D00C4A1}"/>
              </a:ext>
            </a:extLst>
          </p:cNvPr>
          <p:cNvSpPr txBox="1"/>
          <p:nvPr/>
        </p:nvSpPr>
        <p:spPr>
          <a:xfrm>
            <a:off x="407607" y="1120676"/>
            <a:ext cx="4812786"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Convolutional</a:t>
            </a:r>
            <a:r>
              <a:rPr lang="fr-FR" dirty="0"/>
              <a:t> NN have been the first </a:t>
            </a:r>
            <a:r>
              <a:rPr lang="fr-FR" dirty="0" err="1"/>
              <a:t>succesfull</a:t>
            </a:r>
            <a:r>
              <a:rPr lang="fr-FR" dirty="0"/>
              <a:t> application of </a:t>
            </a:r>
            <a:r>
              <a:rPr lang="fr-FR" dirty="0" err="1"/>
              <a:t>NNs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CNNs</a:t>
            </a:r>
            <a:r>
              <a:rPr lang="fr-FR" dirty="0"/>
              <a:t> have been the first modern </a:t>
            </a:r>
            <a:r>
              <a:rPr lang="fr-FR" dirty="0" err="1"/>
              <a:t>wave</a:t>
            </a:r>
            <a:r>
              <a:rPr lang="fr-FR" dirty="0"/>
              <a:t> of AI</a:t>
            </a:r>
          </a:p>
        </p:txBody>
      </p:sp>
      <p:pic>
        <p:nvPicPr>
          <p:cNvPr id="3074" name="Picture 2" descr="What are Convolutional Neural Networks?">
            <a:extLst>
              <a:ext uri="{FF2B5EF4-FFF2-40B4-BE49-F238E27FC236}">
                <a16:creationId xmlns:a16="http://schemas.microsoft.com/office/drawing/2014/main" id="{90FE724D-22B5-31B5-5123-96A4608A6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5169" y="978935"/>
            <a:ext cx="3762375" cy="4276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utorial — How to visualize Feature Maps directly from CNN layers">
            <a:extLst>
              <a:ext uri="{FF2B5EF4-FFF2-40B4-BE49-F238E27FC236}">
                <a16:creationId xmlns:a16="http://schemas.microsoft.com/office/drawing/2014/main" id="{A9793E12-3669-0AB6-71A3-38E9AF90F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7" y="3315109"/>
            <a:ext cx="8105169" cy="247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86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Why stacking more layers?</a:t>
            </a:r>
            <a:endParaRPr lang="fr-FR" dirty="0"/>
          </a:p>
        </p:txBody>
      </p:sp>
      <p:sp>
        <p:nvSpPr>
          <p:cNvPr id="3" name="ZoneTexte 2">
            <a:extLst>
              <a:ext uri="{FF2B5EF4-FFF2-40B4-BE49-F238E27FC236}">
                <a16:creationId xmlns:a16="http://schemas.microsoft.com/office/drawing/2014/main" id="{42A61CD6-04B1-BF2F-6660-7A249EC7AFC3}"/>
              </a:ext>
            </a:extLst>
          </p:cNvPr>
          <p:cNvSpPr txBox="1"/>
          <p:nvPr/>
        </p:nvSpPr>
        <p:spPr>
          <a:xfrm>
            <a:off x="794090" y="1003913"/>
            <a:ext cx="4129548"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Inspired</a:t>
            </a:r>
            <a:r>
              <a:rPr lang="fr-FR" dirty="0"/>
              <a:t> by the </a:t>
            </a:r>
            <a:r>
              <a:rPr lang="fr-FR" dirty="0" err="1"/>
              <a:t>human</a:t>
            </a:r>
            <a:r>
              <a:rPr lang="fr-FR" dirty="0"/>
              <a:t> cortex</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Hierarchical</a:t>
            </a:r>
            <a:r>
              <a:rPr lang="fr-FR" dirty="0"/>
              <a:t> </a:t>
            </a:r>
            <a:r>
              <a:rPr lang="fr-FR" dirty="0" err="1"/>
              <a:t>representation</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efficiency</a:t>
            </a:r>
            <a:endParaRPr lang="fr-FR" dirty="0"/>
          </a:p>
        </p:txBody>
      </p:sp>
      <p:pic>
        <p:nvPicPr>
          <p:cNvPr id="5" name="Image 4">
            <a:extLst>
              <a:ext uri="{FF2B5EF4-FFF2-40B4-BE49-F238E27FC236}">
                <a16:creationId xmlns:a16="http://schemas.microsoft.com/office/drawing/2014/main" id="{C212A840-9FDE-2954-56A3-D58D2B3AC379}"/>
              </a:ext>
            </a:extLst>
          </p:cNvPr>
          <p:cNvPicPr>
            <a:picLocks noChangeAspect="1"/>
          </p:cNvPicPr>
          <p:nvPr/>
        </p:nvPicPr>
        <p:blipFill>
          <a:blip r:embed="rId2"/>
          <a:stretch>
            <a:fillRect/>
          </a:stretch>
        </p:blipFill>
        <p:spPr>
          <a:xfrm>
            <a:off x="794090" y="3058852"/>
            <a:ext cx="11076687" cy="3599923"/>
          </a:xfrm>
          <a:prstGeom prst="rect">
            <a:avLst/>
          </a:prstGeom>
        </p:spPr>
      </p:pic>
      <p:sp>
        <p:nvSpPr>
          <p:cNvPr id="7" name="Rectangle 3">
            <a:extLst>
              <a:ext uri="{FF2B5EF4-FFF2-40B4-BE49-F238E27FC236}">
                <a16:creationId xmlns:a16="http://schemas.microsoft.com/office/drawing/2014/main" id="{7C9F89E0-659C-7A62-F8E9-EB6C65149E41}"/>
              </a:ext>
            </a:extLst>
          </p:cNvPr>
          <p:cNvSpPr>
            <a:spLocks noChangeArrowheads="1"/>
          </p:cNvSpPr>
          <p:nvPr/>
        </p:nvSpPr>
        <p:spPr bwMode="auto">
          <a:xfrm>
            <a:off x="0" y="-1161856"/>
            <a:ext cx="6506909"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4500" b="0" i="0" u="none" strike="noStrike" cap="none" normalizeH="0" baseline="0" dirty="0">
                <a:ln>
                  <a:noFill/>
                </a:ln>
                <a:solidFill>
                  <a:schemeClr val="tx1"/>
                </a:solidFill>
                <a:effectLst/>
                <a:latin typeface="Arial" panose="020B0604020202020204" pitchFamily="34" charset="0"/>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5124" name="Picture 4">
            <a:extLst>
              <a:ext uri="{FF2B5EF4-FFF2-40B4-BE49-F238E27FC236}">
                <a16:creationId xmlns:a16="http://schemas.microsoft.com/office/drawing/2014/main" id="{94502A9A-6051-1037-D049-770E5ECD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751" y="797172"/>
            <a:ext cx="5848765" cy="222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34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pic>
        <p:nvPicPr>
          <p:cNvPr id="5" name="Image 4">
            <a:extLst>
              <a:ext uri="{FF2B5EF4-FFF2-40B4-BE49-F238E27FC236}">
                <a16:creationId xmlns:a16="http://schemas.microsoft.com/office/drawing/2014/main" id="{AAF422B4-3287-8383-D84F-454DC71E2183}"/>
              </a:ext>
            </a:extLst>
          </p:cNvPr>
          <p:cNvPicPr>
            <a:picLocks noChangeAspect="1"/>
          </p:cNvPicPr>
          <p:nvPr/>
        </p:nvPicPr>
        <p:blipFill>
          <a:blip r:embed="rId2"/>
          <a:stretch>
            <a:fillRect/>
          </a:stretch>
        </p:blipFill>
        <p:spPr>
          <a:xfrm>
            <a:off x="715505" y="1245134"/>
            <a:ext cx="3711262" cy="2804403"/>
          </a:xfrm>
          <a:prstGeom prst="rect">
            <a:avLst/>
          </a:prstGeom>
        </p:spPr>
      </p:pic>
      <p:pic>
        <p:nvPicPr>
          <p:cNvPr id="9" name="Image 8">
            <a:extLst>
              <a:ext uri="{FF2B5EF4-FFF2-40B4-BE49-F238E27FC236}">
                <a16:creationId xmlns:a16="http://schemas.microsoft.com/office/drawing/2014/main" id="{38D586AD-D03C-4F46-E2E0-A37E6335BC88}"/>
              </a:ext>
            </a:extLst>
          </p:cNvPr>
          <p:cNvPicPr>
            <a:picLocks noChangeAspect="1"/>
          </p:cNvPicPr>
          <p:nvPr/>
        </p:nvPicPr>
        <p:blipFill rotWithShape="1">
          <a:blip r:embed="rId3"/>
          <a:srcRect r="35023"/>
          <a:stretch/>
        </p:blipFill>
        <p:spPr>
          <a:xfrm>
            <a:off x="8228433" y="1868042"/>
            <a:ext cx="3311800" cy="2181495"/>
          </a:xfrm>
          <a:prstGeom prst="rect">
            <a:avLst/>
          </a:prstGeom>
        </p:spPr>
      </p:pic>
      <p:pic>
        <p:nvPicPr>
          <p:cNvPr id="4098" name="Picture 2" descr="Next Word Prediction Model using Python | Aman Kharwal">
            <a:extLst>
              <a:ext uri="{FF2B5EF4-FFF2-40B4-BE49-F238E27FC236}">
                <a16:creationId xmlns:a16="http://schemas.microsoft.com/office/drawing/2014/main" id="{17630C06-6B13-FF9D-CF77-3F6D06046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861" y="1707999"/>
            <a:ext cx="2749374" cy="2341538"/>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7D906C8E-4B3A-0480-38AB-7416098F096F}"/>
              </a:ext>
            </a:extLst>
          </p:cNvPr>
          <p:cNvSpPr txBox="1"/>
          <p:nvPr/>
        </p:nvSpPr>
        <p:spPr>
          <a:xfrm>
            <a:off x="5176684" y="1245134"/>
            <a:ext cx="6120581" cy="369332"/>
          </a:xfrm>
          <a:prstGeom prst="rect">
            <a:avLst/>
          </a:prstGeom>
          <a:noFill/>
        </p:spPr>
        <p:txBody>
          <a:bodyPr wrap="square" rtlCol="0">
            <a:spAutoFit/>
          </a:bodyPr>
          <a:lstStyle/>
          <a:p>
            <a:r>
              <a:rPr lang="fr-FR" dirty="0"/>
              <a:t>You are </a:t>
            </a:r>
            <a:r>
              <a:rPr lang="fr-FR" dirty="0" err="1"/>
              <a:t>using</a:t>
            </a:r>
            <a:r>
              <a:rPr lang="fr-FR" dirty="0"/>
              <a:t> </a:t>
            </a:r>
            <a:r>
              <a:rPr lang="fr-FR" dirty="0" err="1"/>
              <a:t>language</a:t>
            </a:r>
            <a:r>
              <a:rPr lang="fr-FR" dirty="0"/>
              <a:t> </a:t>
            </a:r>
            <a:r>
              <a:rPr lang="fr-FR" dirty="0" err="1"/>
              <a:t>modelling</a:t>
            </a:r>
            <a:r>
              <a:rPr lang="fr-FR" dirty="0"/>
              <a:t> </a:t>
            </a:r>
            <a:r>
              <a:rPr lang="fr-FR" dirty="0" err="1"/>
              <a:t>every</a:t>
            </a:r>
            <a:r>
              <a:rPr lang="fr-FR" dirty="0"/>
              <a:t> </a:t>
            </a:r>
            <a:r>
              <a:rPr lang="fr-FR" dirty="0" err="1"/>
              <a:t>day</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715504" y="4645742"/>
            <a:ext cx="5380495"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Language</a:t>
            </a:r>
            <a:r>
              <a:rPr lang="fr-FR" dirty="0"/>
              <a:t> model </a:t>
            </a:r>
            <a:r>
              <a:rPr lang="fr-FR" dirty="0" err="1"/>
              <a:t>is</a:t>
            </a:r>
            <a:r>
              <a:rPr lang="fr-FR" dirty="0"/>
              <a:t> </a:t>
            </a:r>
            <a:r>
              <a:rPr lang="fr-FR" dirty="0" err="1"/>
              <a:t>predicting</a:t>
            </a:r>
            <a:r>
              <a:rPr lang="fr-FR" dirty="0"/>
              <a:t> the </a:t>
            </a:r>
            <a:r>
              <a:rPr lang="fr-FR" dirty="0" err="1"/>
              <a:t>next</a:t>
            </a:r>
            <a:r>
              <a:rPr lang="fr-FR" dirty="0"/>
              <a:t> </a:t>
            </a:r>
            <a:r>
              <a:rPr lang="fr-FR" dirty="0" err="1"/>
              <a:t>word</a:t>
            </a:r>
            <a:r>
              <a:rPr lang="fr-FR" dirty="0"/>
              <a:t> </a:t>
            </a:r>
            <a:r>
              <a:rPr lang="fr-FR" dirty="0" err="1"/>
              <a:t>given</a:t>
            </a:r>
            <a:r>
              <a:rPr lang="fr-FR" dirty="0"/>
              <a:t> a </a:t>
            </a:r>
            <a:r>
              <a:rPr lang="fr-FR" dirty="0" err="1"/>
              <a:t>sequence</a:t>
            </a:r>
            <a:endParaRPr lang="fr-FR" dirty="0"/>
          </a:p>
          <a:p>
            <a:pPr marL="285750" indent="-285750">
              <a:buFont typeface="Arial" panose="020B0604020202020204" pitchFamily="34" charset="0"/>
              <a:buChar char="•"/>
            </a:pPr>
            <a:r>
              <a:rPr lang="fr-FR" dirty="0"/>
              <a:t>More </a:t>
            </a:r>
            <a:r>
              <a:rPr lang="fr-FR" dirty="0" err="1"/>
              <a:t>formally</a:t>
            </a:r>
            <a:r>
              <a:rPr lang="fr-FR" dirty="0"/>
              <a:t> </a:t>
            </a:r>
            <a:r>
              <a:rPr lang="fr-FR" dirty="0" err="1"/>
              <a:t>given</a:t>
            </a:r>
            <a:r>
              <a:rPr lang="fr-FR" dirty="0"/>
              <a:t> a </a:t>
            </a:r>
            <a:r>
              <a:rPr lang="fr-FR" dirty="0" err="1"/>
              <a:t>sequence</a:t>
            </a:r>
            <a:r>
              <a:rPr lang="fr-FR" dirty="0"/>
              <a:t> of </a:t>
            </a:r>
            <a:r>
              <a:rPr lang="fr-FR" dirty="0" err="1"/>
              <a:t>words</a:t>
            </a:r>
            <a:r>
              <a:rPr lang="fr-FR" dirty="0"/>
              <a:t> </a:t>
            </a:r>
            <a:r>
              <a:rPr lang="fr-FR" dirty="0" err="1"/>
              <a:t>we</a:t>
            </a:r>
            <a:r>
              <a:rPr lang="fr-FR" dirty="0"/>
              <a:t> </a:t>
            </a:r>
            <a:r>
              <a:rPr lang="fr-FR" dirty="0" err="1"/>
              <a:t>calculate</a:t>
            </a:r>
            <a:r>
              <a:rPr lang="fr-FR" dirty="0"/>
              <a:t> the </a:t>
            </a:r>
            <a:r>
              <a:rPr lang="fr-FR" dirty="0" err="1"/>
              <a:t>probability</a:t>
            </a:r>
            <a:r>
              <a:rPr lang="fr-FR" dirty="0"/>
              <a:t> distribution of the </a:t>
            </a:r>
            <a:r>
              <a:rPr lang="fr-FR" dirty="0" err="1"/>
              <a:t>next</a:t>
            </a:r>
            <a:r>
              <a:rPr lang="fr-FR" dirty="0"/>
              <a:t> </a:t>
            </a:r>
            <a:r>
              <a:rPr lang="fr-FR" dirty="0" err="1"/>
              <a:t>word</a:t>
            </a:r>
            <a:endParaRPr lang="fr-FR" dirty="0"/>
          </a:p>
        </p:txBody>
      </p:sp>
      <p:pic>
        <p:nvPicPr>
          <p:cNvPr id="12" name="Picture 9">
            <a:extLst>
              <a:ext uri="{FF2B5EF4-FFF2-40B4-BE49-F238E27FC236}">
                <a16:creationId xmlns:a16="http://schemas.microsoft.com/office/drawing/2014/main" id="{3C09EAA3-A920-4C6A-8B07-4E694AEED9F3}"/>
              </a:ext>
            </a:extLst>
          </p:cNvPr>
          <p:cNvPicPr>
            <a:picLocks noChangeAspect="1"/>
          </p:cNvPicPr>
          <p:nvPr/>
        </p:nvPicPr>
        <p:blipFill rotWithShape="1">
          <a:blip r:embed="rId5"/>
          <a:srcRect l="12983" t="57545" b="17948"/>
          <a:stretch/>
        </p:blipFill>
        <p:spPr>
          <a:xfrm>
            <a:off x="5918545" y="4712733"/>
            <a:ext cx="6273455" cy="929148"/>
          </a:xfrm>
          <a:prstGeom prst="rect">
            <a:avLst/>
          </a:prstGeom>
        </p:spPr>
      </p:pic>
    </p:spTree>
    <p:extLst>
      <p:ext uri="{BB962C8B-B14F-4D97-AF65-F5344CB8AC3E}">
        <p14:creationId xmlns:p14="http://schemas.microsoft.com/office/powerpoint/2010/main" val="3466725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479071" y="1372441"/>
            <a:ext cx="5380495" cy="369332"/>
          </a:xfrm>
          <a:prstGeom prst="rect">
            <a:avLst/>
          </a:prstGeom>
          <a:noFill/>
        </p:spPr>
        <p:txBody>
          <a:bodyPr wrap="square" rtlCol="0">
            <a:spAutoFit/>
          </a:bodyPr>
          <a:lstStyle/>
          <a:p>
            <a:pPr marL="285750" indent="-285750">
              <a:buFont typeface="Arial" panose="020B0604020202020204" pitchFamily="34" charset="0"/>
              <a:buChar char="•"/>
            </a:pPr>
            <a:r>
              <a:rPr lang="fr-FR" dirty="0"/>
              <a:t>The process </a:t>
            </a:r>
            <a:r>
              <a:rPr lang="fr-FR" dirty="0" err="1"/>
              <a:t>is</a:t>
            </a:r>
            <a:r>
              <a:rPr lang="fr-FR" dirty="0"/>
              <a:t> </a:t>
            </a:r>
            <a:r>
              <a:rPr lang="fr-FR" dirty="0" err="1"/>
              <a:t>iterative</a:t>
            </a:r>
            <a:endParaRPr lang="fr-FR" dirty="0"/>
          </a:p>
        </p:txBody>
      </p:sp>
      <p:pic>
        <p:nvPicPr>
          <p:cNvPr id="6" name="Image 5">
            <a:extLst>
              <a:ext uri="{FF2B5EF4-FFF2-40B4-BE49-F238E27FC236}">
                <a16:creationId xmlns:a16="http://schemas.microsoft.com/office/drawing/2014/main" id="{75A27416-C87B-0430-FFC7-6E3EC04CA3F0}"/>
              </a:ext>
            </a:extLst>
          </p:cNvPr>
          <p:cNvPicPr>
            <a:picLocks noChangeAspect="1"/>
          </p:cNvPicPr>
          <p:nvPr/>
        </p:nvPicPr>
        <p:blipFill>
          <a:blip r:embed="rId2"/>
          <a:stretch>
            <a:fillRect/>
          </a:stretch>
        </p:blipFill>
        <p:spPr>
          <a:xfrm>
            <a:off x="7170612" y="872018"/>
            <a:ext cx="4264267" cy="2959903"/>
          </a:xfrm>
          <a:prstGeom prst="rect">
            <a:avLst/>
          </a:prstGeom>
        </p:spPr>
      </p:pic>
      <p:sp>
        <p:nvSpPr>
          <p:cNvPr id="7" name="Flèche : droite 6">
            <a:extLst>
              <a:ext uri="{FF2B5EF4-FFF2-40B4-BE49-F238E27FC236}">
                <a16:creationId xmlns:a16="http://schemas.microsoft.com/office/drawing/2014/main" id="{E0553C4B-E86B-5C13-A38B-B2849F694085}"/>
              </a:ext>
            </a:extLst>
          </p:cNvPr>
          <p:cNvSpPr/>
          <p:nvPr/>
        </p:nvSpPr>
        <p:spPr>
          <a:xfrm>
            <a:off x="1848501" y="4475804"/>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6323422-1513-C592-1D7B-A0A11FB3DDE1}"/>
              </a:ext>
            </a:extLst>
          </p:cNvPr>
          <p:cNvSpPr/>
          <p:nvPr/>
        </p:nvSpPr>
        <p:spPr>
          <a:xfrm>
            <a:off x="2774110" y="423465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trained</a:t>
            </a:r>
            <a:endParaRPr lang="fr-FR" dirty="0"/>
          </a:p>
          <a:p>
            <a:pPr algn="ctr"/>
            <a:r>
              <a:rPr lang="fr-FR" dirty="0"/>
              <a:t>Model</a:t>
            </a:r>
          </a:p>
        </p:txBody>
      </p:sp>
      <p:sp>
        <p:nvSpPr>
          <p:cNvPr id="13" name="Flèche : droite 12">
            <a:extLst>
              <a:ext uri="{FF2B5EF4-FFF2-40B4-BE49-F238E27FC236}">
                <a16:creationId xmlns:a16="http://schemas.microsoft.com/office/drawing/2014/main" id="{0D9A0EE5-9C49-1401-C032-71975A92D255}"/>
              </a:ext>
            </a:extLst>
          </p:cNvPr>
          <p:cNvSpPr/>
          <p:nvPr/>
        </p:nvSpPr>
        <p:spPr>
          <a:xfrm>
            <a:off x="4323607" y="4483786"/>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09675974-9963-BE24-F16D-FD96CA7D6308}"/>
              </a:ext>
            </a:extLst>
          </p:cNvPr>
          <p:cNvSpPr/>
          <p:nvPr/>
        </p:nvSpPr>
        <p:spPr>
          <a:xfrm>
            <a:off x="299004" y="423465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Prompt</a:t>
            </a:r>
          </a:p>
        </p:txBody>
      </p:sp>
      <p:sp>
        <p:nvSpPr>
          <p:cNvPr id="15" name="Flèche : droite 14">
            <a:extLst>
              <a:ext uri="{FF2B5EF4-FFF2-40B4-BE49-F238E27FC236}">
                <a16:creationId xmlns:a16="http://schemas.microsoft.com/office/drawing/2014/main" id="{1DCBAD66-2971-CF24-9D28-72C20E5358E7}"/>
              </a:ext>
            </a:extLst>
          </p:cNvPr>
          <p:cNvSpPr/>
          <p:nvPr/>
        </p:nvSpPr>
        <p:spPr>
          <a:xfrm>
            <a:off x="1848501" y="292977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E0694CF-17B3-13F7-F5BD-0EB61896C5AF}"/>
              </a:ext>
            </a:extLst>
          </p:cNvPr>
          <p:cNvSpPr/>
          <p:nvPr/>
        </p:nvSpPr>
        <p:spPr>
          <a:xfrm>
            <a:off x="2774110" y="268862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8" name="Rectangle 17">
            <a:extLst>
              <a:ext uri="{FF2B5EF4-FFF2-40B4-BE49-F238E27FC236}">
                <a16:creationId xmlns:a16="http://schemas.microsoft.com/office/drawing/2014/main" id="{CF3FEB98-3702-195D-DB9F-DB1DDF257EBE}"/>
              </a:ext>
            </a:extLst>
          </p:cNvPr>
          <p:cNvSpPr/>
          <p:nvPr/>
        </p:nvSpPr>
        <p:spPr>
          <a:xfrm>
            <a:off x="299004" y="268862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Lot of </a:t>
            </a:r>
            <a:r>
              <a:rPr lang="fr-FR" dirty="0" err="1"/>
              <a:t>text</a:t>
            </a:r>
            <a:endParaRPr lang="fr-FR" dirty="0"/>
          </a:p>
        </p:txBody>
      </p:sp>
      <p:sp>
        <p:nvSpPr>
          <p:cNvPr id="19" name="ZoneTexte 18">
            <a:extLst>
              <a:ext uri="{FF2B5EF4-FFF2-40B4-BE49-F238E27FC236}">
                <a16:creationId xmlns:a16="http://schemas.microsoft.com/office/drawing/2014/main" id="{8706723C-B583-1D14-422D-70A0CBC080D4}"/>
              </a:ext>
            </a:extLst>
          </p:cNvPr>
          <p:cNvSpPr txBox="1"/>
          <p:nvPr/>
        </p:nvSpPr>
        <p:spPr>
          <a:xfrm>
            <a:off x="289208" y="5381859"/>
            <a:ext cx="1746069" cy="369332"/>
          </a:xfrm>
          <a:prstGeom prst="rect">
            <a:avLst/>
          </a:prstGeom>
          <a:noFill/>
          <a:ln w="12700">
            <a:solidFill>
              <a:schemeClr val="tx1"/>
            </a:solidFill>
          </a:ln>
        </p:spPr>
        <p:txBody>
          <a:bodyPr wrap="square" rtlCol="0">
            <a:spAutoFit/>
          </a:bodyPr>
          <a:lstStyle/>
          <a:p>
            <a:r>
              <a:rPr lang="fr-FR" dirty="0"/>
              <a:t>I </a:t>
            </a:r>
            <a:r>
              <a:rPr lang="fr-FR" dirty="0" err="1"/>
              <a:t>want</a:t>
            </a:r>
            <a:r>
              <a:rPr lang="fr-FR" dirty="0"/>
              <a:t> to </a:t>
            </a:r>
            <a:r>
              <a:rPr lang="fr-FR" dirty="0" err="1"/>
              <a:t>eat</a:t>
            </a:r>
            <a:endParaRPr lang="fr-FR" dirty="0"/>
          </a:p>
        </p:txBody>
      </p:sp>
      <p:sp>
        <p:nvSpPr>
          <p:cNvPr id="20" name="ZoneTexte 19">
            <a:extLst>
              <a:ext uri="{FF2B5EF4-FFF2-40B4-BE49-F238E27FC236}">
                <a16:creationId xmlns:a16="http://schemas.microsoft.com/office/drawing/2014/main" id="{094A7CF6-BEFA-D322-DCDE-91B092F1788B}"/>
              </a:ext>
            </a:extLst>
          </p:cNvPr>
          <p:cNvSpPr txBox="1"/>
          <p:nvPr/>
        </p:nvSpPr>
        <p:spPr>
          <a:xfrm>
            <a:off x="5146746" y="4567292"/>
            <a:ext cx="3259835" cy="369332"/>
          </a:xfrm>
          <a:prstGeom prst="rect">
            <a:avLst/>
          </a:prstGeom>
          <a:noFill/>
        </p:spPr>
        <p:txBody>
          <a:bodyPr wrap="square" rtlCol="0">
            <a:spAutoFit/>
          </a:bodyPr>
          <a:lstStyle/>
          <a:p>
            <a:r>
              <a:rPr lang="fr-FR" dirty="0"/>
              <a:t>I </a:t>
            </a:r>
            <a:r>
              <a:rPr lang="fr-FR" dirty="0" err="1"/>
              <a:t>want</a:t>
            </a:r>
            <a:r>
              <a:rPr lang="fr-FR" dirty="0"/>
              <a:t> to </a:t>
            </a:r>
            <a:r>
              <a:rPr lang="fr-FR" dirty="0" err="1"/>
              <a:t>eat</a:t>
            </a:r>
            <a:r>
              <a:rPr lang="fr-FR" dirty="0"/>
              <a:t> </a:t>
            </a:r>
            <a:r>
              <a:rPr lang="fr-FR" dirty="0" err="1">
                <a:solidFill>
                  <a:srgbClr val="FF0000"/>
                </a:solidFill>
              </a:rPr>
              <a:t>Chinese</a:t>
            </a:r>
            <a:r>
              <a:rPr lang="fr-FR" dirty="0">
                <a:solidFill>
                  <a:srgbClr val="FF0000"/>
                </a:solidFill>
              </a:rPr>
              <a:t> </a:t>
            </a:r>
            <a:r>
              <a:rPr lang="fr-FR" dirty="0" err="1">
                <a:solidFill>
                  <a:srgbClr val="FF0000"/>
                </a:solidFill>
              </a:rPr>
              <a:t>food</a:t>
            </a:r>
            <a:endParaRPr lang="fr-FR" dirty="0">
              <a:solidFill>
                <a:srgbClr val="FF0000"/>
              </a:solidFill>
            </a:endParaRPr>
          </a:p>
        </p:txBody>
      </p:sp>
    </p:spTree>
    <p:extLst>
      <p:ext uri="{BB962C8B-B14F-4D97-AF65-F5344CB8AC3E}">
        <p14:creationId xmlns:p14="http://schemas.microsoft.com/office/powerpoint/2010/main" val="41059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language modelling</a:t>
            </a:r>
            <a:endParaRPr lang="fr-FR" dirty="0"/>
          </a:p>
        </p:txBody>
      </p:sp>
      <p:sp>
        <p:nvSpPr>
          <p:cNvPr id="11" name="ZoneTexte 10">
            <a:extLst>
              <a:ext uri="{FF2B5EF4-FFF2-40B4-BE49-F238E27FC236}">
                <a16:creationId xmlns:a16="http://schemas.microsoft.com/office/drawing/2014/main" id="{96A63D2A-F05A-7176-6B43-931F5B27CB3E}"/>
              </a:ext>
            </a:extLst>
          </p:cNvPr>
          <p:cNvSpPr txBox="1"/>
          <p:nvPr/>
        </p:nvSpPr>
        <p:spPr>
          <a:xfrm>
            <a:off x="479071" y="1851759"/>
            <a:ext cx="5380495" cy="2031325"/>
          </a:xfrm>
          <a:prstGeom prst="rect">
            <a:avLst/>
          </a:prstGeom>
          <a:noFill/>
        </p:spPr>
        <p:txBody>
          <a:bodyPr wrap="square" rtlCol="0">
            <a:spAutoFit/>
          </a:bodyPr>
          <a:lstStyle/>
          <a:p>
            <a:pPr marL="285750" indent="-285750">
              <a:buFont typeface="Arial" panose="020B0604020202020204" pitchFamily="34" charset="0"/>
              <a:buChar char="•"/>
            </a:pPr>
            <a:r>
              <a:rPr lang="fr-FR" dirty="0"/>
              <a:t>The process </a:t>
            </a:r>
            <a:r>
              <a:rPr lang="fr-FR" dirty="0" err="1"/>
              <a:t>is</a:t>
            </a:r>
            <a:r>
              <a:rPr lang="fr-FR" dirty="0"/>
              <a:t> </a:t>
            </a:r>
            <a:r>
              <a:rPr lang="fr-FR" dirty="0" err="1"/>
              <a:t>iterative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Given</a:t>
            </a:r>
            <a:r>
              <a:rPr lang="fr-FR" dirty="0"/>
              <a:t> a </a:t>
            </a:r>
            <a:r>
              <a:rPr lang="fr-FR" dirty="0" err="1"/>
              <a:t>sequence</a:t>
            </a:r>
            <a:r>
              <a:rPr lang="fr-FR" dirty="0"/>
              <a:t> of </a:t>
            </a:r>
            <a:r>
              <a:rPr lang="fr-FR" dirty="0" err="1"/>
              <a:t>words</a:t>
            </a:r>
            <a:r>
              <a:rPr lang="fr-FR" dirty="0"/>
              <a:t> </a:t>
            </a:r>
            <a:r>
              <a:rPr lang="fr-FR" dirty="0" err="1"/>
              <a:t>we</a:t>
            </a:r>
            <a:r>
              <a:rPr lang="fr-FR" dirty="0"/>
              <a:t> </a:t>
            </a:r>
            <a:r>
              <a:rPr lang="fr-FR" dirty="0" err="1"/>
              <a:t>obtain</a:t>
            </a:r>
            <a:r>
              <a:rPr lang="fr-FR" dirty="0"/>
              <a:t> the </a:t>
            </a:r>
            <a:r>
              <a:rPr lang="fr-FR" dirty="0" err="1"/>
              <a:t>probabilities</a:t>
            </a:r>
            <a:r>
              <a:rPr lang="fr-FR" dirty="0"/>
              <a:t> for the </a:t>
            </a:r>
            <a:r>
              <a:rPr lang="fr-FR" dirty="0" err="1"/>
              <a:t>next</a:t>
            </a:r>
            <a:r>
              <a:rPr lang="fr-FR" dirty="0"/>
              <a:t> </a:t>
            </a:r>
            <a:r>
              <a:rPr lang="fr-FR" dirty="0" err="1"/>
              <a:t>word</a:t>
            </a:r>
            <a:r>
              <a:rPr lang="fr-FR" dirty="0"/>
              <a:t>.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We</a:t>
            </a:r>
            <a:r>
              <a:rPr lang="fr-FR" dirty="0"/>
              <a:t> </a:t>
            </a:r>
            <a:r>
              <a:rPr lang="fr-FR" dirty="0" err="1"/>
              <a:t>then</a:t>
            </a:r>
            <a:r>
              <a:rPr lang="fr-FR" dirty="0"/>
              <a:t> select the </a:t>
            </a:r>
            <a:r>
              <a:rPr lang="fr-FR" dirty="0" err="1"/>
              <a:t>word</a:t>
            </a:r>
            <a:r>
              <a:rPr lang="fr-FR" dirty="0"/>
              <a:t> </a:t>
            </a:r>
            <a:r>
              <a:rPr lang="fr-FR" dirty="0" err="1"/>
              <a:t>with</a:t>
            </a:r>
            <a:r>
              <a:rPr lang="fr-FR" dirty="0"/>
              <a:t> the </a:t>
            </a:r>
            <a:r>
              <a:rPr lang="fr-FR" dirty="0" err="1"/>
              <a:t>highest</a:t>
            </a:r>
            <a:r>
              <a:rPr lang="fr-FR" dirty="0"/>
              <a:t> </a:t>
            </a:r>
            <a:r>
              <a:rPr lang="fr-FR" dirty="0" err="1"/>
              <a:t>probability</a:t>
            </a:r>
            <a:endParaRPr lang="fr-FR" dirty="0"/>
          </a:p>
        </p:txBody>
      </p:sp>
      <p:pic>
        <p:nvPicPr>
          <p:cNvPr id="3" name="Picture 24">
            <a:extLst>
              <a:ext uri="{FF2B5EF4-FFF2-40B4-BE49-F238E27FC236}">
                <a16:creationId xmlns:a16="http://schemas.microsoft.com/office/drawing/2014/main" id="{47D8D6F0-7D2F-00F4-00B8-F34389078DE2}"/>
              </a:ext>
            </a:extLst>
          </p:cNvPr>
          <p:cNvPicPr>
            <a:picLocks noChangeAspect="1"/>
          </p:cNvPicPr>
          <p:nvPr/>
        </p:nvPicPr>
        <p:blipFill rotWithShape="1">
          <a:blip r:embed="rId2"/>
          <a:srcRect l="46074" t="14676"/>
          <a:stretch/>
        </p:blipFill>
        <p:spPr>
          <a:xfrm>
            <a:off x="7022692" y="1032387"/>
            <a:ext cx="4269165" cy="4819741"/>
          </a:xfrm>
          <a:prstGeom prst="rect">
            <a:avLst/>
          </a:prstGeom>
        </p:spPr>
      </p:pic>
    </p:spTree>
    <p:extLst>
      <p:ext uri="{BB962C8B-B14F-4D97-AF65-F5344CB8AC3E}">
        <p14:creationId xmlns:p14="http://schemas.microsoft.com/office/powerpoint/2010/main" val="199354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557253"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6252398" y="2849035"/>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7314283" y="2517043"/>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3583858"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2605550"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input </a:t>
            </a:r>
            <a:r>
              <a:rPr lang="fr-FR" dirty="0" err="1">
                <a:solidFill>
                  <a:schemeClr val="tx1"/>
                </a:solidFill>
              </a:rPr>
              <a:t>text</a:t>
            </a:r>
            <a:r>
              <a:rPr lang="fr-FR" dirty="0">
                <a:solidFill>
                  <a:schemeClr val="tx1"/>
                </a:solidFill>
              </a:rPr>
              <a:t> to a model?</a:t>
            </a:r>
          </a:p>
        </p:txBody>
      </p:sp>
    </p:spTree>
    <p:extLst>
      <p:ext uri="{BB962C8B-B14F-4D97-AF65-F5344CB8AC3E}">
        <p14:creationId xmlns:p14="http://schemas.microsoft.com/office/powerpoint/2010/main" val="1405546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can make a computer digesting test?</a:t>
            </a:r>
            <a:endParaRPr lang="fr-FR" dirty="0"/>
          </a:p>
        </p:txBody>
      </p:sp>
      <p:sp>
        <p:nvSpPr>
          <p:cNvPr id="3" name="ZoneTexte 2">
            <a:extLst>
              <a:ext uri="{FF2B5EF4-FFF2-40B4-BE49-F238E27FC236}">
                <a16:creationId xmlns:a16="http://schemas.microsoft.com/office/drawing/2014/main" id="{A17A09C9-E601-55EB-4340-10F42129499B}"/>
              </a:ext>
            </a:extLst>
          </p:cNvPr>
          <p:cNvSpPr txBox="1"/>
          <p:nvPr/>
        </p:nvSpPr>
        <p:spPr>
          <a:xfrm>
            <a:off x="407607" y="1106129"/>
            <a:ext cx="4415116"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In traditional NLP, the words representation is done as </a:t>
            </a:r>
            <a:r>
              <a:rPr lang="en-US" sz="1800" b="1" dirty="0">
                <a:effectLst/>
                <a:ea typeface="Calibri" panose="020F0502020204030204" pitchFamily="34" charset="0"/>
                <a:cs typeface="Times New Roman" panose="02020603050405020304" pitchFamily="18" charset="0"/>
              </a:rPr>
              <a:t>discrete symbols</a:t>
            </a:r>
          </a:p>
          <a:p>
            <a:pPr marL="285750" indent="-285750">
              <a:buFont typeface="Arial" panose="020B0604020202020204" pitchFamily="34" charset="0"/>
              <a:buChar char="•"/>
            </a:pPr>
            <a:endParaRPr lang="en-US" sz="1800" b="1"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t>The dimensionality is quite problematic because a language has around 200.000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similarity between these two vectors (i.e. Dijon Motel or Dijon Hotel has no similarity)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Losing semantics, syntactical and context content</a:t>
            </a:r>
            <a:endParaRPr lang="fr-FR" dirty="0"/>
          </a:p>
        </p:txBody>
      </p:sp>
      <p:pic>
        <p:nvPicPr>
          <p:cNvPr id="6" name="Image 5">
            <a:extLst>
              <a:ext uri="{FF2B5EF4-FFF2-40B4-BE49-F238E27FC236}">
                <a16:creationId xmlns:a16="http://schemas.microsoft.com/office/drawing/2014/main" id="{03F1D23B-D66A-52DC-D726-C109B6175891}"/>
              </a:ext>
            </a:extLst>
          </p:cNvPr>
          <p:cNvPicPr>
            <a:picLocks noChangeAspect="1"/>
          </p:cNvPicPr>
          <p:nvPr/>
        </p:nvPicPr>
        <p:blipFill>
          <a:blip r:embed="rId3"/>
          <a:stretch>
            <a:fillRect/>
          </a:stretch>
        </p:blipFill>
        <p:spPr>
          <a:xfrm>
            <a:off x="5859566" y="2002204"/>
            <a:ext cx="5327633" cy="858251"/>
          </a:xfrm>
          <a:prstGeom prst="rect">
            <a:avLst/>
          </a:prstGeom>
        </p:spPr>
      </p:pic>
      <p:sp>
        <p:nvSpPr>
          <p:cNvPr id="7" name="ZoneTexte 6">
            <a:extLst>
              <a:ext uri="{FF2B5EF4-FFF2-40B4-BE49-F238E27FC236}">
                <a16:creationId xmlns:a16="http://schemas.microsoft.com/office/drawing/2014/main" id="{730D80B2-7DD3-E041-DED3-9100E576BEE6}"/>
              </a:ext>
            </a:extLst>
          </p:cNvPr>
          <p:cNvSpPr txBox="1"/>
          <p:nvPr/>
        </p:nvSpPr>
        <p:spPr>
          <a:xfrm>
            <a:off x="6332434" y="1342103"/>
            <a:ext cx="2605089" cy="369332"/>
          </a:xfrm>
          <a:prstGeom prst="rect">
            <a:avLst/>
          </a:prstGeom>
          <a:noFill/>
        </p:spPr>
        <p:txBody>
          <a:bodyPr wrap="square" rtlCol="0">
            <a:spAutoFit/>
          </a:bodyPr>
          <a:lstStyle/>
          <a:p>
            <a:r>
              <a:rPr lang="fr-FR" dirty="0" err="1"/>
              <a:t>One-hot</a:t>
            </a:r>
            <a:r>
              <a:rPr lang="fr-FR" dirty="0"/>
              <a:t> </a:t>
            </a:r>
            <a:r>
              <a:rPr lang="fr-FR" dirty="0" err="1"/>
              <a:t>vector</a:t>
            </a:r>
            <a:endParaRPr lang="fr-FR" dirty="0"/>
          </a:p>
        </p:txBody>
      </p:sp>
      <p:pic>
        <p:nvPicPr>
          <p:cNvPr id="9" name="Image 8">
            <a:extLst>
              <a:ext uri="{FF2B5EF4-FFF2-40B4-BE49-F238E27FC236}">
                <a16:creationId xmlns:a16="http://schemas.microsoft.com/office/drawing/2014/main" id="{C5BAC1E6-2DCA-A65B-A5A4-FE3DC92BC89B}"/>
              </a:ext>
            </a:extLst>
          </p:cNvPr>
          <p:cNvPicPr>
            <a:picLocks noChangeAspect="1"/>
          </p:cNvPicPr>
          <p:nvPr/>
        </p:nvPicPr>
        <p:blipFill>
          <a:blip r:embed="rId4"/>
          <a:stretch>
            <a:fillRect/>
          </a:stretch>
        </p:blipFill>
        <p:spPr>
          <a:xfrm>
            <a:off x="6558578" y="2978439"/>
            <a:ext cx="4628621" cy="890119"/>
          </a:xfrm>
          <a:prstGeom prst="rect">
            <a:avLst/>
          </a:prstGeom>
        </p:spPr>
      </p:pic>
      <p:pic>
        <p:nvPicPr>
          <p:cNvPr id="11" name="Image 10">
            <a:extLst>
              <a:ext uri="{FF2B5EF4-FFF2-40B4-BE49-F238E27FC236}">
                <a16:creationId xmlns:a16="http://schemas.microsoft.com/office/drawing/2014/main" id="{CF8305A1-954B-98FC-BFF0-7B71C42F71C3}"/>
              </a:ext>
            </a:extLst>
          </p:cNvPr>
          <p:cNvPicPr>
            <a:picLocks noChangeAspect="1"/>
          </p:cNvPicPr>
          <p:nvPr/>
        </p:nvPicPr>
        <p:blipFill>
          <a:blip r:embed="rId5"/>
          <a:stretch>
            <a:fillRect/>
          </a:stretch>
        </p:blipFill>
        <p:spPr>
          <a:xfrm>
            <a:off x="6623212" y="3942679"/>
            <a:ext cx="4628621" cy="2360088"/>
          </a:xfrm>
          <a:prstGeom prst="rect">
            <a:avLst/>
          </a:prstGeom>
        </p:spPr>
      </p:pic>
    </p:spTree>
    <p:extLst>
      <p:ext uri="{BB962C8B-B14F-4D97-AF65-F5344CB8AC3E}">
        <p14:creationId xmlns:p14="http://schemas.microsoft.com/office/powerpoint/2010/main" val="87258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can make a computer digesting test?</a:t>
            </a:r>
            <a:endParaRPr lang="fr-FR" dirty="0"/>
          </a:p>
        </p:txBody>
      </p:sp>
      <p:sp>
        <p:nvSpPr>
          <p:cNvPr id="3" name="ZoneTexte 2">
            <a:extLst>
              <a:ext uri="{FF2B5EF4-FFF2-40B4-BE49-F238E27FC236}">
                <a16:creationId xmlns:a16="http://schemas.microsoft.com/office/drawing/2014/main" id="{A17A09C9-E601-55EB-4340-10F42129499B}"/>
              </a:ext>
            </a:extLst>
          </p:cNvPr>
          <p:cNvSpPr txBox="1"/>
          <p:nvPr/>
        </p:nvSpPr>
        <p:spPr>
          <a:xfrm>
            <a:off x="407607" y="1106129"/>
            <a:ext cx="4415116"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In traditional NLP, the words representation is done as </a:t>
            </a:r>
            <a:r>
              <a:rPr lang="en-US" sz="1800" b="1" dirty="0">
                <a:effectLst/>
                <a:ea typeface="Calibri" panose="020F0502020204030204" pitchFamily="34" charset="0"/>
                <a:cs typeface="Times New Roman" panose="02020603050405020304" pitchFamily="18" charset="0"/>
              </a:rPr>
              <a:t>discrete symbols</a:t>
            </a:r>
          </a:p>
          <a:p>
            <a:pPr marL="285750" indent="-285750">
              <a:buFont typeface="Arial" panose="020B0604020202020204" pitchFamily="34" charset="0"/>
              <a:buChar char="•"/>
            </a:pPr>
            <a:endParaRPr lang="en-US" sz="1800" b="1"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t>The dimensionality is quite problematic because a language has around 200.000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similarity between these two vectors (i.e. Dijon Motel or Dijon Hotel has no similarity)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Losing semantics, syntactical and context content</a:t>
            </a:r>
            <a:endParaRPr lang="fr-FR" dirty="0"/>
          </a:p>
        </p:txBody>
      </p:sp>
      <p:sp>
        <p:nvSpPr>
          <p:cNvPr id="7" name="ZoneTexte 6">
            <a:extLst>
              <a:ext uri="{FF2B5EF4-FFF2-40B4-BE49-F238E27FC236}">
                <a16:creationId xmlns:a16="http://schemas.microsoft.com/office/drawing/2014/main" id="{730D80B2-7DD3-E041-DED3-9100E576BEE6}"/>
              </a:ext>
            </a:extLst>
          </p:cNvPr>
          <p:cNvSpPr txBox="1"/>
          <p:nvPr/>
        </p:nvSpPr>
        <p:spPr>
          <a:xfrm>
            <a:off x="6332434" y="1342102"/>
            <a:ext cx="4108351" cy="369332"/>
          </a:xfrm>
          <a:prstGeom prst="rect">
            <a:avLst/>
          </a:prstGeom>
          <a:noFill/>
        </p:spPr>
        <p:txBody>
          <a:bodyPr wrap="square" rtlCol="0">
            <a:spAutoFit/>
          </a:bodyPr>
          <a:lstStyle/>
          <a:p>
            <a:r>
              <a:rPr lang="fr-FR" dirty="0"/>
              <a:t>Document </a:t>
            </a:r>
            <a:r>
              <a:rPr lang="fr-FR" dirty="0" err="1"/>
              <a:t>term</a:t>
            </a:r>
            <a:r>
              <a:rPr lang="fr-FR" dirty="0"/>
              <a:t> matrix</a:t>
            </a:r>
          </a:p>
        </p:txBody>
      </p:sp>
      <p:pic>
        <p:nvPicPr>
          <p:cNvPr id="4098" name="Picture 2" descr="What is a term-document matrix? - Quora">
            <a:extLst>
              <a:ext uri="{FF2B5EF4-FFF2-40B4-BE49-F238E27FC236}">
                <a16:creationId xmlns:a16="http://schemas.microsoft.com/office/drawing/2014/main" id="{1BA9D29D-519F-844E-BB17-FAD173737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434" y="1971297"/>
            <a:ext cx="50863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944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19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557253"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6252398" y="2849035"/>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7314283" y="2517043"/>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3583858"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2605550"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to </a:t>
            </a:r>
            <a:r>
              <a:rPr lang="fr-FR" dirty="0" err="1">
                <a:solidFill>
                  <a:schemeClr val="tx1"/>
                </a:solidFill>
              </a:rPr>
              <a:t>give</a:t>
            </a:r>
            <a:r>
              <a:rPr lang="fr-FR" dirty="0">
                <a:solidFill>
                  <a:schemeClr val="tx1"/>
                </a:solidFill>
              </a:rPr>
              <a:t> </a:t>
            </a:r>
            <a:r>
              <a:rPr lang="fr-FR" dirty="0" err="1">
                <a:solidFill>
                  <a:schemeClr val="tx1"/>
                </a:solidFill>
              </a:rPr>
              <a:t>word</a:t>
            </a:r>
            <a:r>
              <a:rPr lang="fr-FR" dirty="0">
                <a:solidFill>
                  <a:schemeClr val="tx1"/>
                </a:solidFill>
              </a:rPr>
              <a:t> </a:t>
            </a:r>
            <a:r>
              <a:rPr lang="fr-FR" dirty="0" err="1">
                <a:solidFill>
                  <a:schemeClr val="tx1"/>
                </a:solidFill>
              </a:rPr>
              <a:t>context</a:t>
            </a:r>
            <a:r>
              <a:rPr lang="fr-FR" dirty="0">
                <a:solidFill>
                  <a:schemeClr val="tx1"/>
                </a:solidFill>
              </a:rPr>
              <a:t> to the model?</a:t>
            </a:r>
          </a:p>
        </p:txBody>
      </p:sp>
    </p:spTree>
    <p:extLst>
      <p:ext uri="{BB962C8B-B14F-4D97-AF65-F5344CB8AC3E}">
        <p14:creationId xmlns:p14="http://schemas.microsoft.com/office/powerpoint/2010/main" val="53888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B5BDF38A-A88E-1E5A-D5B3-59FD42E860A8}"/>
              </a:ext>
            </a:extLst>
          </p:cNvPr>
          <p:cNvSpPr txBox="1"/>
          <p:nvPr/>
        </p:nvSpPr>
        <p:spPr>
          <a:xfrm>
            <a:off x="407608" y="1607127"/>
            <a:ext cx="4161557" cy="1938992"/>
          </a:xfrm>
          <a:prstGeom prst="rect">
            <a:avLst/>
          </a:prstGeom>
          <a:noFill/>
        </p:spPr>
        <p:txBody>
          <a:bodyPr wrap="square" rtlCol="0">
            <a:spAutoFit/>
          </a:bodyPr>
          <a:lstStyle/>
          <a:p>
            <a:pPr marL="285750" indent="-285750">
              <a:buFont typeface="Arial" panose="020B0604020202020204" pitchFamily="34" charset="0"/>
              <a:buChar char="•"/>
            </a:pPr>
            <a:r>
              <a:rPr lang="fr-FR" sz="2400" dirty="0"/>
              <a:t>An introduction to OPM</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From</a:t>
            </a:r>
            <a:r>
              <a:rPr lang="fr-FR" sz="2400" dirty="0"/>
              <a:t> </a:t>
            </a:r>
            <a:r>
              <a:rPr lang="fr-FR" sz="2400" dirty="0" err="1"/>
              <a:t>text</a:t>
            </a:r>
            <a:r>
              <a:rPr lang="fr-FR" sz="2400" dirty="0"/>
              <a:t> to </a:t>
            </a:r>
            <a:r>
              <a:rPr lang="fr-FR" sz="2400" dirty="0" err="1"/>
              <a:t>LLMs</a:t>
            </a: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LLMs</a:t>
            </a:r>
            <a:r>
              <a:rPr lang="fr-FR" sz="2400" dirty="0"/>
              <a:t> in </a:t>
            </a:r>
            <a:r>
              <a:rPr lang="fr-FR" sz="2400" dirty="0" err="1"/>
              <a:t>medicine</a:t>
            </a:r>
            <a:r>
              <a:rPr lang="fr-FR" sz="2400" dirty="0"/>
              <a:t> and </a:t>
            </a:r>
            <a:r>
              <a:rPr lang="fr-FR" sz="2400" dirty="0" err="1"/>
              <a:t>biology</a:t>
            </a:r>
            <a:endParaRPr lang="fr-FR" sz="2400" dirty="0"/>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Plan of the presentation</a:t>
            </a:r>
            <a:endParaRPr lang="fr-FR" dirty="0"/>
          </a:p>
        </p:txBody>
      </p:sp>
      <p:pic>
        <p:nvPicPr>
          <p:cNvPr id="2050" name="Picture 2" descr="Dr Strangelove: No 6 best comedy film of all time | Comedy films | The  Guardian">
            <a:extLst>
              <a:ext uri="{FF2B5EF4-FFF2-40B4-BE49-F238E27FC236}">
                <a16:creationId xmlns:a16="http://schemas.microsoft.com/office/drawing/2014/main" id="{31ACD6C1-C4FA-8EC3-CB0E-A2C655633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2706" y="1070782"/>
            <a:ext cx="6160655" cy="36963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tGPT — Wikipédia">
            <a:extLst>
              <a:ext uri="{FF2B5EF4-FFF2-40B4-BE49-F238E27FC236}">
                <a16:creationId xmlns:a16="http://schemas.microsoft.com/office/drawing/2014/main" id="{C1C84283-04FD-1E03-7123-DB8C036C9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033" y="3010338"/>
            <a:ext cx="1071562" cy="1071562"/>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87E32284-DCD6-8785-0FC6-DB871DFC9D34}"/>
              </a:ext>
            </a:extLst>
          </p:cNvPr>
          <p:cNvSpPr txBox="1"/>
          <p:nvPr/>
        </p:nvSpPr>
        <p:spPr>
          <a:xfrm>
            <a:off x="6600305" y="2161309"/>
            <a:ext cx="1679171" cy="830997"/>
          </a:xfrm>
          <a:prstGeom prst="rect">
            <a:avLst/>
          </a:prstGeom>
          <a:noFill/>
        </p:spPr>
        <p:txBody>
          <a:bodyPr wrap="square" rtlCol="0">
            <a:spAutoFit/>
          </a:bodyPr>
          <a:lstStyle/>
          <a:p>
            <a:pPr algn="ctr"/>
            <a:r>
              <a:rPr lang="en-US" sz="2400" b="1" dirty="0">
                <a:solidFill>
                  <a:schemeClr val="bg1"/>
                </a:solidFill>
              </a:rPr>
              <a:t>Future doctor</a:t>
            </a:r>
          </a:p>
        </p:txBody>
      </p:sp>
    </p:spTree>
    <p:extLst>
      <p:ext uri="{BB962C8B-B14F-4D97-AF65-F5344CB8AC3E}">
        <p14:creationId xmlns:p14="http://schemas.microsoft.com/office/powerpoint/2010/main" val="161409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dirty="0"/>
          </a:p>
        </p:txBody>
      </p:sp>
      <p:pic>
        <p:nvPicPr>
          <p:cNvPr id="3" name="Immagine 100">
            <a:extLst>
              <a:ext uri="{FF2B5EF4-FFF2-40B4-BE49-F238E27FC236}">
                <a16:creationId xmlns:a16="http://schemas.microsoft.com/office/drawing/2014/main" id="{7F8ACD02-2689-31FA-165A-CE0BFF02C2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8901" y="2324822"/>
            <a:ext cx="6375492" cy="1367695"/>
          </a:xfrm>
          <a:prstGeom prst="rect">
            <a:avLst/>
          </a:prstGeom>
          <a:noFill/>
          <a:ln>
            <a:noFill/>
          </a:ln>
        </p:spPr>
      </p:pic>
      <p:sp>
        <p:nvSpPr>
          <p:cNvPr id="5" name="ZoneTexte 4">
            <a:extLst>
              <a:ext uri="{FF2B5EF4-FFF2-40B4-BE49-F238E27FC236}">
                <a16:creationId xmlns:a16="http://schemas.microsoft.com/office/drawing/2014/main" id="{237DB9D5-7D80-283F-498C-20A3D016D52E}"/>
              </a:ext>
            </a:extLst>
          </p:cNvPr>
          <p:cNvSpPr txBox="1"/>
          <p:nvPr/>
        </p:nvSpPr>
        <p:spPr>
          <a:xfrm>
            <a:off x="407607" y="1640975"/>
            <a:ext cx="4297128"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Word2vec was introduced by </a:t>
            </a:r>
            <a:r>
              <a:rPr lang="en-US" sz="1800" dirty="0" err="1">
                <a:effectLst/>
                <a:ea typeface="Calibri" panose="020F0502020204030204" pitchFamily="34" charset="0"/>
                <a:cs typeface="Times New Roman" panose="02020603050405020304" pitchFamily="18" charset="0"/>
              </a:rPr>
              <a:t>Mikolov</a:t>
            </a:r>
            <a:r>
              <a:rPr lang="en-US" sz="1800" dirty="0">
                <a:effectLst/>
                <a:ea typeface="Calibri" panose="020F0502020204030204" pitchFamily="34" charset="0"/>
                <a:cs typeface="Times New Roman" panose="02020603050405020304" pitchFamily="18" charset="0"/>
              </a:rPr>
              <a:t> et al. 2013 as a framework for learning word vectors.</a:t>
            </a:r>
          </a:p>
          <a:p>
            <a:r>
              <a:rPr lang="en-US" sz="1800" dirty="0">
                <a:effectLst/>
                <a:ea typeface="Calibri" panose="020F0502020204030204" pitchFamily="34" charset="0"/>
                <a:cs typeface="Times New Roman" panose="02020603050405020304" pitchFamily="18" charset="0"/>
              </a:rPr>
              <a:t> </a:t>
            </a:r>
            <a:endParaRPr lang="fr-FR"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to learn a representation of words In a corpus (the input is a text corpus and the output is a vector representation for each word). </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 model take in account the context of a word and return meaningful vectors</a:t>
            </a:r>
            <a:endParaRPr lang="fr-FR" dirty="0"/>
          </a:p>
        </p:txBody>
      </p:sp>
      <p:sp>
        <p:nvSpPr>
          <p:cNvPr id="7" name="CasellaDiTesto 6">
            <a:extLst>
              <a:ext uri="{FF2B5EF4-FFF2-40B4-BE49-F238E27FC236}">
                <a16:creationId xmlns:a16="http://schemas.microsoft.com/office/drawing/2014/main" id="{0561FFF9-D57F-72A7-4E4C-0B517E1CDF3C}"/>
              </a:ext>
            </a:extLst>
          </p:cNvPr>
          <p:cNvSpPr txBox="1"/>
          <p:nvPr/>
        </p:nvSpPr>
        <p:spPr>
          <a:xfrm>
            <a:off x="5859565" y="4713710"/>
            <a:ext cx="5670185" cy="461665"/>
          </a:xfrm>
          <a:prstGeom prst="rect">
            <a:avLst/>
          </a:prstGeom>
          <a:noFill/>
        </p:spPr>
        <p:txBody>
          <a:bodyPr wrap="square">
            <a:spAutoFit/>
          </a:bodyPr>
          <a:lstStyle/>
          <a:p>
            <a:pPr algn="l"/>
            <a:r>
              <a:rPr lang="en-US" sz="2400" b="0" i="0" dirty="0">
                <a:solidFill>
                  <a:srgbClr val="0B0B0B"/>
                </a:solidFill>
                <a:effectLst/>
                <a:latin typeface="Minion Pro"/>
              </a:rPr>
              <a:t>I </a:t>
            </a:r>
            <a:r>
              <a:rPr lang="en-US" sz="2400" b="1" i="1" dirty="0">
                <a:solidFill>
                  <a:srgbClr val="0B0B0B"/>
                </a:solidFill>
                <a:effectLst/>
                <a:latin typeface="Minion Pro"/>
              </a:rPr>
              <a:t>left</a:t>
            </a:r>
            <a:r>
              <a:rPr lang="en-US" sz="2400" b="0" i="0" dirty="0">
                <a:solidFill>
                  <a:srgbClr val="0B0B0B"/>
                </a:solidFill>
                <a:effectLst/>
                <a:latin typeface="Minion Pro"/>
              </a:rPr>
              <a:t> my phone on the </a:t>
            </a:r>
            <a:r>
              <a:rPr lang="en-US" sz="2400" b="1" i="1" dirty="0">
                <a:solidFill>
                  <a:srgbClr val="0B0B0B"/>
                </a:solidFill>
                <a:effectLst/>
                <a:latin typeface="Minion Pro"/>
              </a:rPr>
              <a:t>left</a:t>
            </a:r>
            <a:r>
              <a:rPr lang="en-US" sz="2400" b="0" i="0" dirty="0">
                <a:solidFill>
                  <a:srgbClr val="0B0B0B"/>
                </a:solidFill>
                <a:effectLst/>
                <a:latin typeface="Minion Pro"/>
              </a:rPr>
              <a:t> side of the room.</a:t>
            </a:r>
          </a:p>
        </p:txBody>
      </p:sp>
      <p:sp>
        <p:nvSpPr>
          <p:cNvPr id="8" name="Freccia a destra 7">
            <a:extLst>
              <a:ext uri="{FF2B5EF4-FFF2-40B4-BE49-F238E27FC236}">
                <a16:creationId xmlns:a16="http://schemas.microsoft.com/office/drawing/2014/main" id="{D3A0BD3A-105E-3E40-F7B0-D0AEBF4862AC}"/>
              </a:ext>
            </a:extLst>
          </p:cNvPr>
          <p:cNvSpPr/>
          <p:nvPr/>
        </p:nvSpPr>
        <p:spPr>
          <a:xfrm rot="16200000">
            <a:off x="8523557" y="5346475"/>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ccia a destra 8">
            <a:extLst>
              <a:ext uri="{FF2B5EF4-FFF2-40B4-BE49-F238E27FC236}">
                <a16:creationId xmlns:a16="http://schemas.microsoft.com/office/drawing/2014/main" id="{4F75705B-2034-2EC5-9C7E-57907C763D13}"/>
              </a:ext>
            </a:extLst>
          </p:cNvPr>
          <p:cNvSpPr/>
          <p:nvPr/>
        </p:nvSpPr>
        <p:spPr>
          <a:xfrm rot="16200000">
            <a:off x="5819215" y="5389798"/>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sellaDiTesto 9">
            <a:extLst>
              <a:ext uri="{FF2B5EF4-FFF2-40B4-BE49-F238E27FC236}">
                <a16:creationId xmlns:a16="http://schemas.microsoft.com/office/drawing/2014/main" id="{A3553287-D002-24AF-312A-6A9006A2FAD5}"/>
              </a:ext>
            </a:extLst>
          </p:cNvPr>
          <p:cNvSpPr txBox="1"/>
          <p:nvPr/>
        </p:nvSpPr>
        <p:spPr>
          <a:xfrm>
            <a:off x="6656938" y="5250096"/>
            <a:ext cx="2095177" cy="461665"/>
          </a:xfrm>
          <a:prstGeom prst="rect">
            <a:avLst/>
          </a:prstGeom>
          <a:noFill/>
        </p:spPr>
        <p:txBody>
          <a:bodyPr wrap="square" rtlCol="0">
            <a:spAutoFit/>
          </a:bodyPr>
          <a:lstStyle/>
          <a:p>
            <a:pPr algn="ctr"/>
            <a:r>
              <a:rPr lang="en-US" sz="2400" b="1" dirty="0">
                <a:solidFill>
                  <a:srgbClr val="FF0000"/>
                </a:solidFill>
              </a:rPr>
              <a:t> Homonyms</a:t>
            </a:r>
          </a:p>
        </p:txBody>
      </p:sp>
    </p:spTree>
    <p:extLst>
      <p:ext uri="{BB962C8B-B14F-4D97-AF65-F5344CB8AC3E}">
        <p14:creationId xmlns:p14="http://schemas.microsoft.com/office/powerpoint/2010/main" val="1314624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Immagine 37">
            <a:extLst>
              <a:ext uri="{FF2B5EF4-FFF2-40B4-BE49-F238E27FC236}">
                <a16:creationId xmlns:a16="http://schemas.microsoft.com/office/drawing/2014/main" id="{331A1920-5379-18D7-0BF0-F0DAB22A48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607" y="1051438"/>
            <a:ext cx="5753100" cy="2247900"/>
          </a:xfrm>
          <a:prstGeom prst="rect">
            <a:avLst/>
          </a:prstGeom>
          <a:noFill/>
          <a:ln>
            <a:noFill/>
          </a:ln>
        </p:spPr>
      </p:pic>
      <p:pic>
        <p:nvPicPr>
          <p:cNvPr id="6" name="Immagine 111">
            <a:extLst>
              <a:ext uri="{FF2B5EF4-FFF2-40B4-BE49-F238E27FC236}">
                <a16:creationId xmlns:a16="http://schemas.microsoft.com/office/drawing/2014/main" id="{EBF90C9D-A5C3-A217-8364-53CA4D8370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2434" y="1051438"/>
            <a:ext cx="5760720" cy="3040380"/>
          </a:xfrm>
          <a:prstGeom prst="rect">
            <a:avLst/>
          </a:prstGeom>
          <a:noFill/>
          <a:ln>
            <a:noFill/>
          </a:ln>
        </p:spPr>
      </p:pic>
      <p:sp>
        <p:nvSpPr>
          <p:cNvPr id="7" name="ZoneTexte 6">
            <a:extLst>
              <a:ext uri="{FF2B5EF4-FFF2-40B4-BE49-F238E27FC236}">
                <a16:creationId xmlns:a16="http://schemas.microsoft.com/office/drawing/2014/main" id="{CA8C8694-A6FE-6FB7-517E-348762BF745D}"/>
              </a:ext>
            </a:extLst>
          </p:cNvPr>
          <p:cNvSpPr txBox="1"/>
          <p:nvPr/>
        </p:nvSpPr>
        <p:spPr>
          <a:xfrm>
            <a:off x="407607" y="4286288"/>
            <a:ext cx="11122144"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We have a piece of text and we select a position t, we select a word w and then we ask what is the probability of appearing in the context window of the word w.</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main question is how to change this word vector to adjust the probability for words that appear in the context window.</a:t>
            </a:r>
            <a:endParaRPr lang="fr-FR" dirty="0"/>
          </a:p>
        </p:txBody>
      </p:sp>
    </p:spTree>
    <p:extLst>
      <p:ext uri="{BB962C8B-B14F-4D97-AF65-F5344CB8AC3E}">
        <p14:creationId xmlns:p14="http://schemas.microsoft.com/office/powerpoint/2010/main" val="47653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104" descr="Skip-gram Neural Network Architecture">
            <a:extLst>
              <a:ext uri="{FF2B5EF4-FFF2-40B4-BE49-F238E27FC236}">
                <a16:creationId xmlns:a16="http://schemas.microsoft.com/office/drawing/2014/main" id="{C5AE9757-A33D-F64A-DE9E-AD8FA91CDB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1662" y="976508"/>
            <a:ext cx="6629385" cy="4141182"/>
          </a:xfrm>
          <a:prstGeom prst="rect">
            <a:avLst/>
          </a:prstGeom>
          <a:noFill/>
          <a:ln>
            <a:noFill/>
          </a:ln>
        </p:spPr>
      </p:pic>
      <p:sp>
        <p:nvSpPr>
          <p:cNvPr id="5" name="ZoneTexte 4">
            <a:extLst>
              <a:ext uri="{FF2B5EF4-FFF2-40B4-BE49-F238E27FC236}">
                <a16:creationId xmlns:a16="http://schemas.microsoft.com/office/drawing/2014/main" id="{FC505B52-6600-A6F6-1160-96744D9E47C2}"/>
              </a:ext>
            </a:extLst>
          </p:cNvPr>
          <p:cNvSpPr txBox="1"/>
          <p:nvPr/>
        </p:nvSpPr>
        <p:spPr>
          <a:xfrm>
            <a:off x="407606" y="1120877"/>
            <a:ext cx="4704056"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is a single-layer fully connected neural network trained for what is called a “fake task”</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The model has one hidden layer (without activation function) and then an output layer with SoftMax.</a:t>
            </a:r>
          </a:p>
          <a:p>
            <a:pPr marL="285750" indent="-285750">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This is the overall model, for each position t we want to predict the context words within a window of fixed size m, given a center word </a:t>
            </a:r>
            <a:r>
              <a:rPr lang="en-US" sz="1800" dirty="0" err="1">
                <a:effectLst/>
                <a:ea typeface="Calibri" panose="020F0502020204030204" pitchFamily="34" charset="0"/>
                <a:cs typeface="Times New Roman" panose="02020603050405020304" pitchFamily="18" charset="0"/>
              </a:rPr>
              <a:t>wj</a:t>
            </a:r>
            <a:r>
              <a:rPr lang="en-US" sz="1800" dirty="0">
                <a:effectLst/>
                <a:ea typeface="Calibri" panose="020F0502020204030204" pitchFamily="34" charset="0"/>
                <a:cs typeface="Times New Roman" panose="02020603050405020304" pitchFamily="18" charset="0"/>
              </a:rPr>
              <a:t>.</a:t>
            </a:r>
            <a:endParaRPr lang="fr-FR"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36632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10">
            <a:extLst>
              <a:ext uri="{FF2B5EF4-FFF2-40B4-BE49-F238E27FC236}">
                <a16:creationId xmlns:a16="http://schemas.microsoft.com/office/drawing/2014/main" id="{8FCD17DA-36E2-FCAE-3259-609641D7A2D7}"/>
              </a:ext>
            </a:extLst>
          </p:cNvPr>
          <p:cNvPicPr>
            <a:picLocks noChangeAspect="1"/>
          </p:cNvPicPr>
          <p:nvPr/>
        </p:nvPicPr>
        <p:blipFill>
          <a:blip r:embed="rId2"/>
          <a:stretch>
            <a:fillRect/>
          </a:stretch>
        </p:blipFill>
        <p:spPr>
          <a:xfrm>
            <a:off x="6010969" y="199225"/>
            <a:ext cx="5670185" cy="3524000"/>
          </a:xfrm>
          <a:prstGeom prst="rect">
            <a:avLst/>
          </a:prstGeom>
        </p:spPr>
      </p:pic>
      <p:sp>
        <p:nvSpPr>
          <p:cNvPr id="5" name="ZoneTexte 4">
            <a:extLst>
              <a:ext uri="{FF2B5EF4-FFF2-40B4-BE49-F238E27FC236}">
                <a16:creationId xmlns:a16="http://schemas.microsoft.com/office/drawing/2014/main" id="{695608DA-9467-C4D3-491D-64187C12DA3B}"/>
              </a:ext>
            </a:extLst>
          </p:cNvPr>
          <p:cNvSpPr txBox="1"/>
          <p:nvPr/>
        </p:nvSpPr>
        <p:spPr>
          <a:xfrm>
            <a:off x="585485" y="899473"/>
            <a:ext cx="5189049" cy="2031325"/>
          </a:xfrm>
          <a:prstGeom prst="rect">
            <a:avLst/>
          </a:prstGeom>
          <a:noFill/>
        </p:spPr>
        <p:txBody>
          <a:bodyPr wrap="square" rtlCol="0">
            <a:spAutoFit/>
          </a:bodyPr>
          <a:lstStyle/>
          <a:p>
            <a:pPr marL="285750" indent="-285750">
              <a:buFont typeface="Arial" panose="020B0604020202020204" pitchFamily="34" charset="0"/>
              <a:buChar char="•"/>
            </a:pPr>
            <a:r>
              <a:rPr lang="fr-FR" dirty="0" err="1"/>
              <a:t>We</a:t>
            </a:r>
            <a:r>
              <a:rPr lang="fr-FR" dirty="0"/>
              <a:t> are </a:t>
            </a:r>
            <a:r>
              <a:rPr lang="fr-FR" dirty="0" err="1"/>
              <a:t>obtaining</a:t>
            </a:r>
            <a:r>
              <a:rPr lang="fr-FR" dirty="0"/>
              <a:t> real </a:t>
            </a:r>
            <a:r>
              <a:rPr lang="fr-FR" dirty="0" err="1"/>
              <a:t>number</a:t>
            </a:r>
            <a:r>
              <a:rPr lang="fr-FR" dirty="0"/>
              <a:t> </a:t>
            </a:r>
            <a:r>
              <a:rPr lang="fr-FR" dirty="0" err="1"/>
              <a:t>vectors</a:t>
            </a:r>
            <a:r>
              <a:rPr lang="fr-FR" dirty="0"/>
              <a:t> (positive and </a:t>
            </a:r>
            <a:r>
              <a:rPr lang="fr-FR" dirty="0" err="1"/>
              <a:t>negative</a:t>
            </a:r>
            <a:r>
              <a:rPr lang="fr-FR" dirty="0"/>
              <a:t> values are possible) </a:t>
            </a:r>
            <a:r>
              <a:rPr lang="fr-FR" dirty="0" err="1"/>
              <a:t>that</a:t>
            </a:r>
            <a:r>
              <a:rPr lang="fr-FR" dirty="0"/>
              <a:t> are dense</a:t>
            </a:r>
          </a:p>
          <a:p>
            <a:pPr marL="285750" indent="-285750">
              <a:buFont typeface="Arial" panose="020B0604020202020204" pitchFamily="34" charset="0"/>
              <a:buChar char="•"/>
            </a:pPr>
            <a:r>
              <a:rPr lang="fr-FR" dirty="0" err="1"/>
              <a:t>These</a:t>
            </a:r>
            <a:r>
              <a:rPr lang="fr-FR" dirty="0"/>
              <a:t> </a:t>
            </a:r>
            <a:r>
              <a:rPr lang="fr-FR" dirty="0" err="1"/>
              <a:t>vectors</a:t>
            </a:r>
            <a:r>
              <a:rPr lang="fr-FR" dirty="0"/>
              <a:t> are </a:t>
            </a:r>
            <a:r>
              <a:rPr lang="fr-FR" dirty="0" err="1"/>
              <a:t>capturing</a:t>
            </a:r>
            <a:r>
              <a:rPr lang="fr-FR" dirty="0"/>
              <a:t> </a:t>
            </a:r>
            <a:r>
              <a:rPr lang="fr-FR" dirty="0" err="1"/>
              <a:t>better</a:t>
            </a:r>
            <a:r>
              <a:rPr lang="fr-FR" dirty="0"/>
              <a:t> the </a:t>
            </a:r>
            <a:r>
              <a:rPr lang="fr-FR" dirty="0" err="1"/>
              <a:t>similarity</a:t>
            </a:r>
            <a:r>
              <a:rPr lang="fr-FR" dirty="0"/>
              <a:t> and the </a:t>
            </a:r>
            <a:r>
              <a:rPr lang="fr-FR" dirty="0" err="1"/>
              <a:t>context</a:t>
            </a:r>
            <a:r>
              <a:rPr lang="fr-FR" dirty="0"/>
              <a:t> of a </a:t>
            </a:r>
            <a:r>
              <a:rPr lang="fr-FR" dirty="0" err="1"/>
              <a:t>word</a:t>
            </a:r>
            <a:endParaRPr lang="fr-FR" dirty="0"/>
          </a:p>
          <a:p>
            <a:pPr marL="285750" indent="-285750">
              <a:buFont typeface="Arial" panose="020B0604020202020204" pitchFamily="34" charset="0"/>
              <a:buChar char="•"/>
            </a:pPr>
            <a:r>
              <a:rPr lang="fr-FR" dirty="0" err="1"/>
              <a:t>Each</a:t>
            </a:r>
            <a:r>
              <a:rPr lang="fr-FR" dirty="0"/>
              <a:t> </a:t>
            </a:r>
            <a:r>
              <a:rPr lang="fr-FR" dirty="0" err="1"/>
              <a:t>word</a:t>
            </a:r>
            <a:r>
              <a:rPr lang="fr-FR" dirty="0"/>
              <a:t> </a:t>
            </a:r>
            <a:r>
              <a:rPr lang="fr-FR" dirty="0" err="1"/>
              <a:t>is</a:t>
            </a:r>
            <a:r>
              <a:rPr lang="fr-FR" dirty="0"/>
              <a:t> </a:t>
            </a:r>
            <a:r>
              <a:rPr lang="fr-FR" dirty="0" err="1"/>
              <a:t>generally</a:t>
            </a:r>
            <a:r>
              <a:rPr lang="fr-FR" dirty="0"/>
              <a:t> </a:t>
            </a:r>
            <a:r>
              <a:rPr lang="fr-FR" dirty="0" err="1"/>
              <a:t>represented</a:t>
            </a:r>
            <a:r>
              <a:rPr lang="fr-FR" dirty="0"/>
              <a:t> by a </a:t>
            </a:r>
            <a:r>
              <a:rPr lang="fr-FR" dirty="0" err="1"/>
              <a:t>vector</a:t>
            </a:r>
            <a:r>
              <a:rPr lang="fr-FR" dirty="0"/>
              <a:t> of </a:t>
            </a:r>
            <a:r>
              <a:rPr lang="fr-FR" dirty="0" err="1"/>
              <a:t>length</a:t>
            </a:r>
            <a:r>
              <a:rPr lang="fr-FR" dirty="0"/>
              <a:t> 300</a:t>
            </a:r>
          </a:p>
        </p:txBody>
      </p:sp>
      <p:pic>
        <p:nvPicPr>
          <p:cNvPr id="31746" name="Picture 2">
            <a:extLst>
              <a:ext uri="{FF2B5EF4-FFF2-40B4-BE49-F238E27FC236}">
                <a16:creationId xmlns:a16="http://schemas.microsoft.com/office/drawing/2014/main" id="{6963FC9B-74F3-C024-0810-576799591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15" y="3284088"/>
            <a:ext cx="5670185" cy="318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975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2013: the word2vec revolution</a:t>
            </a:r>
            <a:endParaRPr lang="fr-FR" sz="2000" dirty="0"/>
          </a:p>
        </p:txBody>
      </p:sp>
      <p:pic>
        <p:nvPicPr>
          <p:cNvPr id="3" name="Picture 20">
            <a:extLst>
              <a:ext uri="{FF2B5EF4-FFF2-40B4-BE49-F238E27FC236}">
                <a16:creationId xmlns:a16="http://schemas.microsoft.com/office/drawing/2014/main" id="{2453CE9B-41AC-B2C2-0BDE-69B72F3958BE}"/>
              </a:ext>
            </a:extLst>
          </p:cNvPr>
          <p:cNvPicPr>
            <a:picLocks noChangeAspect="1"/>
          </p:cNvPicPr>
          <p:nvPr/>
        </p:nvPicPr>
        <p:blipFill>
          <a:blip r:embed="rId2"/>
          <a:stretch>
            <a:fillRect/>
          </a:stretch>
        </p:blipFill>
        <p:spPr>
          <a:xfrm>
            <a:off x="6455933" y="1016936"/>
            <a:ext cx="5736067" cy="2412064"/>
          </a:xfrm>
          <a:prstGeom prst="rect">
            <a:avLst/>
          </a:prstGeom>
        </p:spPr>
      </p:pic>
      <p:pic>
        <p:nvPicPr>
          <p:cNvPr id="6" name="Picture 22">
            <a:extLst>
              <a:ext uri="{FF2B5EF4-FFF2-40B4-BE49-F238E27FC236}">
                <a16:creationId xmlns:a16="http://schemas.microsoft.com/office/drawing/2014/main" id="{E46A80BF-DA50-DCAE-75F1-3A23DACEAE5E}"/>
              </a:ext>
            </a:extLst>
          </p:cNvPr>
          <p:cNvPicPr>
            <a:picLocks noChangeAspect="1"/>
          </p:cNvPicPr>
          <p:nvPr/>
        </p:nvPicPr>
        <p:blipFill>
          <a:blip r:embed="rId3"/>
          <a:stretch>
            <a:fillRect/>
          </a:stretch>
        </p:blipFill>
        <p:spPr>
          <a:xfrm>
            <a:off x="6782756" y="3537221"/>
            <a:ext cx="5201285" cy="3028950"/>
          </a:xfrm>
          <a:prstGeom prst="rect">
            <a:avLst/>
          </a:prstGeom>
        </p:spPr>
      </p:pic>
      <p:pic>
        <p:nvPicPr>
          <p:cNvPr id="1026" name="Picture 2">
            <a:extLst>
              <a:ext uri="{FF2B5EF4-FFF2-40B4-BE49-F238E27FC236}">
                <a16:creationId xmlns:a16="http://schemas.microsoft.com/office/drawing/2014/main" id="{5220F7DC-0E4F-7A70-1165-AD184D6D6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98" y="1016936"/>
            <a:ext cx="6372735" cy="233970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C40CAA46-E46D-B055-1722-C363616E5DCB}"/>
              </a:ext>
            </a:extLst>
          </p:cNvPr>
          <p:cNvSpPr txBox="1"/>
          <p:nvPr/>
        </p:nvSpPr>
        <p:spPr>
          <a:xfrm>
            <a:off x="407607" y="3849329"/>
            <a:ext cx="5001638" cy="2308324"/>
          </a:xfrm>
          <a:prstGeom prst="rect">
            <a:avLst/>
          </a:prstGeom>
          <a:noFill/>
        </p:spPr>
        <p:txBody>
          <a:bodyPr wrap="square" rtlCol="0">
            <a:spAutoFit/>
          </a:bodyPr>
          <a:lstStyle/>
          <a:p>
            <a:pPr marL="285750" indent="-285750">
              <a:buFont typeface="Arial" panose="020B0604020202020204" pitchFamily="34" charset="0"/>
              <a:buChar char="•"/>
            </a:pPr>
            <a:r>
              <a:rPr lang="fr-FR" dirty="0"/>
              <a:t>The </a:t>
            </a:r>
            <a:r>
              <a:rPr lang="fr-FR" dirty="0" err="1"/>
              <a:t>vector</a:t>
            </a:r>
            <a:r>
              <a:rPr lang="fr-FR" dirty="0"/>
              <a:t> captures </a:t>
            </a:r>
            <a:r>
              <a:rPr lang="fr-FR" dirty="0" err="1"/>
              <a:t>semantic</a:t>
            </a:r>
            <a:r>
              <a:rPr lang="fr-FR" dirty="0"/>
              <a:t> and </a:t>
            </a:r>
            <a:r>
              <a:rPr lang="fr-FR" dirty="0" err="1"/>
              <a:t>syntactic</a:t>
            </a:r>
            <a:r>
              <a:rPr lang="fr-FR" dirty="0"/>
              <a:t> </a:t>
            </a:r>
            <a:r>
              <a:rPr lang="fr-FR" dirty="0" err="1"/>
              <a:t>analogy</a:t>
            </a:r>
            <a:r>
              <a:rPr lang="fr-FR" dirty="0"/>
              <a:t>, </a:t>
            </a:r>
            <a:r>
              <a:rPr lang="en-US" dirty="0"/>
              <a:t>like comparatives and superlatives</a:t>
            </a:r>
          </a:p>
          <a:p>
            <a:pPr marL="285750" indent="-285750">
              <a:buFont typeface="Arial" panose="020B0604020202020204" pitchFamily="34" charset="0"/>
              <a:buChar char="•"/>
            </a:pPr>
            <a:r>
              <a:rPr lang="en-US" dirty="0"/>
              <a:t>We can measure similarity and antinomy using cosine similarity</a:t>
            </a:r>
          </a:p>
          <a:p>
            <a:pPr marL="285750" indent="-285750">
              <a:buFont typeface="Arial" panose="020B0604020202020204" pitchFamily="34" charset="0"/>
              <a:buChar char="•"/>
            </a:pPr>
            <a:r>
              <a:rPr lang="en-US" dirty="0"/>
              <a:t>the Word2vec vector is a weighted sum of different senses for a word, you can do different operations</a:t>
            </a:r>
            <a:endParaRPr lang="fr-FR" dirty="0"/>
          </a:p>
        </p:txBody>
      </p:sp>
    </p:spTree>
    <p:extLst>
      <p:ext uri="{BB962C8B-B14F-4D97-AF65-F5344CB8AC3E}">
        <p14:creationId xmlns:p14="http://schemas.microsoft.com/office/powerpoint/2010/main" val="3921807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7" name="Flèche : droite 6">
            <a:extLst>
              <a:ext uri="{FF2B5EF4-FFF2-40B4-BE49-F238E27FC236}">
                <a16:creationId xmlns:a16="http://schemas.microsoft.com/office/drawing/2014/main" id="{BEF3EA71-D570-089A-34BA-0A517839B065}"/>
              </a:ext>
            </a:extLst>
          </p:cNvPr>
          <p:cNvSpPr/>
          <p:nvPr/>
        </p:nvSpPr>
        <p:spPr>
          <a:xfrm>
            <a:off x="7722550" y="2899617"/>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84435" y="2567625"/>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to </a:t>
            </a:r>
            <a:r>
              <a:rPr lang="fr-FR" dirty="0" err="1">
                <a:solidFill>
                  <a:schemeClr val="tx1"/>
                </a:solidFill>
              </a:rPr>
              <a:t>make</a:t>
            </a:r>
            <a:r>
              <a:rPr lang="fr-FR" dirty="0">
                <a:solidFill>
                  <a:schemeClr val="tx1"/>
                </a:solidFill>
              </a:rPr>
              <a:t> the model </a:t>
            </a:r>
            <a:r>
              <a:rPr lang="fr-FR" dirty="0" err="1">
                <a:solidFill>
                  <a:schemeClr val="tx1"/>
                </a:solidFill>
              </a:rPr>
              <a:t>rember</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Tree>
    <p:extLst>
      <p:ext uri="{BB962C8B-B14F-4D97-AF65-F5344CB8AC3E}">
        <p14:creationId xmlns:p14="http://schemas.microsoft.com/office/powerpoint/2010/main" val="1349877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Recurrent Neural Network</a:t>
            </a:r>
            <a:endParaRPr lang="fr-FR" dirty="0"/>
          </a:p>
        </p:txBody>
      </p:sp>
      <p:pic>
        <p:nvPicPr>
          <p:cNvPr id="3074" name="Picture 2">
            <a:extLst>
              <a:ext uri="{FF2B5EF4-FFF2-40B4-BE49-F238E27FC236}">
                <a16:creationId xmlns:a16="http://schemas.microsoft.com/office/drawing/2014/main" id="{5B0014A0-08A4-07B2-46E1-1990FE4D9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88133"/>
            <a:ext cx="5648325" cy="24003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979C5BC-5321-D41A-F13E-A702F100EACD}"/>
              </a:ext>
            </a:extLst>
          </p:cNvPr>
          <p:cNvSpPr txBox="1"/>
          <p:nvPr/>
        </p:nvSpPr>
        <p:spPr>
          <a:xfrm>
            <a:off x="407607" y="1989121"/>
            <a:ext cx="5221033" cy="2862322"/>
          </a:xfrm>
          <a:prstGeom prst="rect">
            <a:avLst/>
          </a:prstGeom>
          <a:noFill/>
        </p:spPr>
        <p:txBody>
          <a:bodyPr wrap="square" rtlCol="0">
            <a:spAutoFit/>
          </a:bodyPr>
          <a:lstStyle/>
          <a:p>
            <a:pPr marL="285750" indent="-285750">
              <a:buFont typeface="Arial" panose="020B0604020202020204" pitchFamily="34" charset="0"/>
              <a:buChar char="•"/>
            </a:pPr>
            <a:r>
              <a:rPr lang="fr-FR" dirty="0"/>
              <a:t>A neural network </a:t>
            </a:r>
            <a:r>
              <a:rPr lang="fr-FR" dirty="0" err="1"/>
              <a:t>specialized</a:t>
            </a:r>
            <a:r>
              <a:rPr lang="fr-FR" dirty="0"/>
              <a:t> in </a:t>
            </a:r>
            <a:r>
              <a:rPr lang="en-US" dirty="0"/>
              <a:t>processing a sequence of data (the outputs is dependent on the previous computations)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a hidden state that is updated with each time step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do not have anymore a fixed length for the sequence</a:t>
            </a:r>
            <a:endParaRPr lang="fr-FR" dirty="0"/>
          </a:p>
        </p:txBody>
      </p:sp>
      <p:pic>
        <p:nvPicPr>
          <p:cNvPr id="3076" name="Picture 4" descr="Recurrent Neural Network Tutorial (RNN) | DataCamp">
            <a:extLst>
              <a:ext uri="{FF2B5EF4-FFF2-40B4-BE49-F238E27FC236}">
                <a16:creationId xmlns:a16="http://schemas.microsoft.com/office/drawing/2014/main" id="{2797D28F-582C-15AA-F431-E7D845311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434" y="3588433"/>
            <a:ext cx="5049410" cy="252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226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Recurrent Neural Network</a:t>
            </a:r>
            <a:endParaRPr lang="fr-FR" sz="2000" dirty="0"/>
          </a:p>
        </p:txBody>
      </p:sp>
      <p:pic>
        <p:nvPicPr>
          <p:cNvPr id="3" name="Picture 27">
            <a:extLst>
              <a:ext uri="{FF2B5EF4-FFF2-40B4-BE49-F238E27FC236}">
                <a16:creationId xmlns:a16="http://schemas.microsoft.com/office/drawing/2014/main" id="{293BC3A0-415C-A0D5-1B58-E8115D63FD26}"/>
              </a:ext>
            </a:extLst>
          </p:cNvPr>
          <p:cNvPicPr>
            <a:picLocks noChangeAspect="1"/>
          </p:cNvPicPr>
          <p:nvPr/>
        </p:nvPicPr>
        <p:blipFill rotWithShape="1">
          <a:blip r:embed="rId2"/>
          <a:srcRect l="34477" b="8831"/>
          <a:stretch/>
        </p:blipFill>
        <p:spPr>
          <a:xfrm>
            <a:off x="7226710" y="1289760"/>
            <a:ext cx="4777494" cy="4278479"/>
          </a:xfrm>
          <a:prstGeom prst="rect">
            <a:avLst/>
          </a:prstGeom>
        </p:spPr>
      </p:pic>
      <p:sp>
        <p:nvSpPr>
          <p:cNvPr id="5" name="Rectangle 4">
            <a:extLst>
              <a:ext uri="{FF2B5EF4-FFF2-40B4-BE49-F238E27FC236}">
                <a16:creationId xmlns:a16="http://schemas.microsoft.com/office/drawing/2014/main" id="{279CB216-A555-4C83-36E8-8C9057E36D1A}"/>
              </a:ext>
            </a:extLst>
          </p:cNvPr>
          <p:cNvSpPr/>
          <p:nvPr/>
        </p:nvSpPr>
        <p:spPr>
          <a:xfrm>
            <a:off x="6901900" y="1115740"/>
            <a:ext cx="2109365" cy="10827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8C3A701B-3E2A-92D3-60FD-EC71207DF958}"/>
              </a:ext>
            </a:extLst>
          </p:cNvPr>
          <p:cNvSpPr txBox="1"/>
          <p:nvPr/>
        </p:nvSpPr>
        <p:spPr>
          <a:xfrm>
            <a:off x="407607" y="1657118"/>
            <a:ext cx="4665838" cy="1754326"/>
          </a:xfrm>
          <a:prstGeom prst="rect">
            <a:avLst/>
          </a:prstGeom>
          <a:noFill/>
        </p:spPr>
        <p:txBody>
          <a:bodyPr wrap="square" rtlCol="0">
            <a:spAutoFit/>
          </a:bodyPr>
          <a:lstStyle/>
          <a:p>
            <a:pPr marL="285750" indent="-285750">
              <a:buFont typeface="Arial" panose="020B0604020202020204" pitchFamily="34" charset="0"/>
              <a:buChar char="•"/>
            </a:pPr>
            <a:r>
              <a:rPr lang="fr-FR" dirty="0"/>
              <a:t>Model </a:t>
            </a:r>
            <a:r>
              <a:rPr lang="fr-FR" dirty="0" err="1"/>
              <a:t>weights</a:t>
            </a:r>
            <a:r>
              <a:rPr lang="fr-FR" dirty="0"/>
              <a:t> are </a:t>
            </a:r>
            <a:r>
              <a:rPr lang="fr-FR" dirty="0" err="1"/>
              <a:t>shared</a:t>
            </a:r>
            <a:r>
              <a:rPr lang="fr-FR" dirty="0"/>
              <a:t> for all the </a:t>
            </a:r>
            <a:r>
              <a:rPr lang="fr-FR" dirty="0" err="1"/>
              <a:t>words</a:t>
            </a:r>
            <a:r>
              <a:rPr lang="fr-FR" dirty="0"/>
              <a:t> in the </a:t>
            </a:r>
            <a:r>
              <a:rPr lang="fr-FR" dirty="0" err="1"/>
              <a:t>sequence</a:t>
            </a:r>
            <a:r>
              <a:rPr lang="fr-FR" dirty="0"/>
              <a:t> and </a:t>
            </a:r>
            <a:r>
              <a:rPr lang="fr-FR" dirty="0" err="1"/>
              <a:t>updated</a:t>
            </a:r>
            <a:r>
              <a:rPr lang="fr-FR" dirty="0"/>
              <a:t> for </a:t>
            </a:r>
            <a:r>
              <a:rPr lang="fr-FR" dirty="0" err="1"/>
              <a:t>each</a:t>
            </a:r>
            <a:r>
              <a:rPr lang="fr-FR" dirty="0"/>
              <a:t> </a:t>
            </a:r>
            <a:r>
              <a:rPr lang="fr-FR" dirty="0" err="1"/>
              <a:t>word</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You can </a:t>
            </a:r>
            <a:r>
              <a:rPr lang="fr-FR" dirty="0" err="1"/>
              <a:t>already</a:t>
            </a:r>
            <a:r>
              <a:rPr lang="fr-FR" dirty="0"/>
              <a:t> </a:t>
            </a:r>
            <a:r>
              <a:rPr lang="fr-FR" dirty="0" err="1"/>
              <a:t>generate</a:t>
            </a:r>
            <a:r>
              <a:rPr lang="fr-FR" dirty="0"/>
              <a:t> </a:t>
            </a:r>
            <a:r>
              <a:rPr lang="fr-FR" dirty="0" err="1"/>
              <a:t>text</a:t>
            </a:r>
            <a:r>
              <a:rPr lang="fr-FR" dirty="0"/>
              <a:t> </a:t>
            </a:r>
            <a:r>
              <a:rPr lang="fr-FR" dirty="0" err="1"/>
              <a:t>with</a:t>
            </a:r>
            <a:r>
              <a:rPr lang="fr-FR" dirty="0"/>
              <a:t> RNN</a:t>
            </a:r>
          </a:p>
        </p:txBody>
      </p:sp>
      <p:pic>
        <p:nvPicPr>
          <p:cNvPr id="7" name="Picture 29">
            <a:extLst>
              <a:ext uri="{FF2B5EF4-FFF2-40B4-BE49-F238E27FC236}">
                <a16:creationId xmlns:a16="http://schemas.microsoft.com/office/drawing/2014/main" id="{8C38211D-D8A4-884E-D240-0CADFF7511E0}"/>
              </a:ext>
            </a:extLst>
          </p:cNvPr>
          <p:cNvPicPr>
            <a:picLocks noChangeAspect="1"/>
          </p:cNvPicPr>
          <p:nvPr/>
        </p:nvPicPr>
        <p:blipFill rotWithShape="1">
          <a:blip r:embed="rId3"/>
          <a:srcRect l="14244" t="49086"/>
          <a:stretch/>
        </p:blipFill>
        <p:spPr>
          <a:xfrm>
            <a:off x="312224" y="3651080"/>
            <a:ext cx="6905086" cy="2300618"/>
          </a:xfrm>
          <a:prstGeom prst="rect">
            <a:avLst/>
          </a:prstGeom>
        </p:spPr>
      </p:pic>
    </p:spTree>
    <p:extLst>
      <p:ext uri="{BB962C8B-B14F-4D97-AF65-F5344CB8AC3E}">
        <p14:creationId xmlns:p14="http://schemas.microsoft.com/office/powerpoint/2010/main" val="2384147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Is it RNNs enough?</a:t>
            </a:r>
            <a:endParaRPr lang="fr-FR" dirty="0"/>
          </a:p>
        </p:txBody>
      </p:sp>
      <p:sp>
        <p:nvSpPr>
          <p:cNvPr id="3" name="ZoneTexte 2">
            <a:extLst>
              <a:ext uri="{FF2B5EF4-FFF2-40B4-BE49-F238E27FC236}">
                <a16:creationId xmlns:a16="http://schemas.microsoft.com/office/drawing/2014/main" id="{CB50B9D4-FB2B-8EF6-38DA-028683272CC6}"/>
              </a:ext>
            </a:extLst>
          </p:cNvPr>
          <p:cNvSpPr txBox="1"/>
          <p:nvPr/>
        </p:nvSpPr>
        <p:spPr>
          <a:xfrm>
            <a:off x="648929" y="988142"/>
            <a:ext cx="5088194"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Vanishing</a:t>
            </a:r>
            <a:r>
              <a:rPr lang="fr-FR" dirty="0"/>
              <a:t> gradient </a:t>
            </a:r>
            <a:r>
              <a:rPr lang="fr-FR" dirty="0" err="1"/>
              <a:t>problem</a:t>
            </a:r>
            <a:endParaRPr lang="fr-FR" dirty="0"/>
          </a:p>
          <a:p>
            <a:pPr marL="285750" indent="-285750">
              <a:buFont typeface="Arial" panose="020B0604020202020204" pitchFamily="34" charset="0"/>
              <a:buChar char="•"/>
            </a:pPr>
            <a:r>
              <a:rPr lang="fr-FR" dirty="0" err="1"/>
              <a:t>Infinite</a:t>
            </a:r>
            <a:r>
              <a:rPr lang="fr-FR" dirty="0"/>
              <a:t> </a:t>
            </a:r>
            <a:r>
              <a:rPr lang="fr-FR" dirty="0" err="1"/>
              <a:t>sequence</a:t>
            </a:r>
            <a:r>
              <a:rPr lang="fr-FR" dirty="0"/>
              <a:t> in </a:t>
            </a:r>
            <a:r>
              <a:rPr lang="fr-FR" dirty="0" err="1"/>
              <a:t>theory</a:t>
            </a:r>
            <a:r>
              <a:rPr lang="fr-FR" dirty="0"/>
              <a:t>, short </a:t>
            </a:r>
            <a:r>
              <a:rPr lang="fr-FR" dirty="0" err="1"/>
              <a:t>sequence</a:t>
            </a:r>
            <a:r>
              <a:rPr lang="fr-FR" dirty="0"/>
              <a:t> in practice</a:t>
            </a:r>
          </a:p>
          <a:p>
            <a:pPr marL="285750" indent="-285750">
              <a:buFont typeface="Arial" panose="020B0604020202020204" pitchFamily="34" charset="0"/>
              <a:buChar char="•"/>
            </a:pPr>
            <a:r>
              <a:rPr lang="fr-FR" dirty="0"/>
              <a:t>Not </a:t>
            </a:r>
            <a:r>
              <a:rPr lang="fr-FR" dirty="0" err="1"/>
              <a:t>easily</a:t>
            </a:r>
            <a:r>
              <a:rPr lang="fr-FR" dirty="0"/>
              <a:t> </a:t>
            </a:r>
            <a:r>
              <a:rPr lang="fr-FR" dirty="0" err="1"/>
              <a:t>parallelizable</a:t>
            </a:r>
            <a:endParaRPr lang="fr-FR" dirty="0"/>
          </a:p>
          <a:p>
            <a:pPr marL="285750" indent="-285750">
              <a:buFont typeface="Arial" panose="020B0604020202020204" pitchFamily="34" charset="0"/>
              <a:buChar char="•"/>
            </a:pPr>
            <a:r>
              <a:rPr lang="fr-FR" dirty="0"/>
              <a:t>Issue </a:t>
            </a:r>
            <a:r>
              <a:rPr lang="fr-FR" dirty="0" err="1"/>
              <a:t>when</a:t>
            </a:r>
            <a:r>
              <a:rPr lang="fr-FR" dirty="0"/>
              <a:t> </a:t>
            </a:r>
            <a:r>
              <a:rPr lang="fr-FR" dirty="0" err="1"/>
              <a:t>sequences</a:t>
            </a:r>
            <a:r>
              <a:rPr lang="fr-FR" dirty="0"/>
              <a:t> are not </a:t>
            </a:r>
            <a:r>
              <a:rPr lang="fr-FR" dirty="0" err="1"/>
              <a:t>aligned</a:t>
            </a:r>
            <a:endParaRPr lang="fr-FR" dirty="0"/>
          </a:p>
          <a:p>
            <a:pPr marL="285750" indent="-285750">
              <a:buFont typeface="Arial" panose="020B0604020202020204" pitchFamily="34" charset="0"/>
              <a:buChar char="•"/>
            </a:pPr>
            <a:r>
              <a:rPr lang="fr-FR" dirty="0"/>
              <a:t>Not modeling long </a:t>
            </a:r>
            <a:r>
              <a:rPr lang="fr-FR" dirty="0" err="1"/>
              <a:t>word</a:t>
            </a:r>
            <a:r>
              <a:rPr lang="fr-FR" dirty="0"/>
              <a:t> </a:t>
            </a:r>
            <a:r>
              <a:rPr lang="fr-FR" dirty="0" err="1"/>
              <a:t>dependencies</a:t>
            </a:r>
            <a:endParaRPr lang="fr-FR" dirty="0"/>
          </a:p>
        </p:txBody>
      </p:sp>
      <p:pic>
        <p:nvPicPr>
          <p:cNvPr id="5" name="Picture 5">
            <a:extLst>
              <a:ext uri="{FF2B5EF4-FFF2-40B4-BE49-F238E27FC236}">
                <a16:creationId xmlns:a16="http://schemas.microsoft.com/office/drawing/2014/main" id="{0DEB04A1-658C-1B9A-ADD9-2848326EEBAA}"/>
              </a:ext>
            </a:extLst>
          </p:cNvPr>
          <p:cNvPicPr>
            <a:picLocks noChangeAspect="1"/>
          </p:cNvPicPr>
          <p:nvPr/>
        </p:nvPicPr>
        <p:blipFill rotWithShape="1">
          <a:blip r:embed="rId2"/>
          <a:srcRect l="18356" t="36817" r="14056" b="5961"/>
          <a:stretch/>
        </p:blipFill>
        <p:spPr>
          <a:xfrm>
            <a:off x="6204975" y="988142"/>
            <a:ext cx="4724011" cy="2308324"/>
          </a:xfrm>
          <a:prstGeom prst="rect">
            <a:avLst/>
          </a:prstGeom>
        </p:spPr>
      </p:pic>
      <p:pic>
        <p:nvPicPr>
          <p:cNvPr id="6" name="Picture 6">
            <a:extLst>
              <a:ext uri="{FF2B5EF4-FFF2-40B4-BE49-F238E27FC236}">
                <a16:creationId xmlns:a16="http://schemas.microsoft.com/office/drawing/2014/main" id="{923A0095-BFE0-B803-6446-839226456AA0}"/>
              </a:ext>
            </a:extLst>
          </p:cNvPr>
          <p:cNvPicPr>
            <a:picLocks noChangeAspect="1"/>
          </p:cNvPicPr>
          <p:nvPr/>
        </p:nvPicPr>
        <p:blipFill rotWithShape="1">
          <a:blip r:embed="rId3"/>
          <a:srcRect l="21241" t="26899" r="23382" b="14071"/>
          <a:stretch/>
        </p:blipFill>
        <p:spPr>
          <a:xfrm>
            <a:off x="811174" y="3429000"/>
            <a:ext cx="4258261" cy="2763920"/>
          </a:xfrm>
          <a:prstGeom prst="rect">
            <a:avLst/>
          </a:prstGeom>
        </p:spPr>
      </p:pic>
      <p:pic>
        <p:nvPicPr>
          <p:cNvPr id="7" name="Picture 7">
            <a:extLst>
              <a:ext uri="{FF2B5EF4-FFF2-40B4-BE49-F238E27FC236}">
                <a16:creationId xmlns:a16="http://schemas.microsoft.com/office/drawing/2014/main" id="{194AA510-CC5B-F7AC-F140-C7FAE13E2E59}"/>
              </a:ext>
            </a:extLst>
          </p:cNvPr>
          <p:cNvPicPr>
            <a:picLocks noChangeAspect="1"/>
          </p:cNvPicPr>
          <p:nvPr/>
        </p:nvPicPr>
        <p:blipFill rotWithShape="1">
          <a:blip r:embed="rId4"/>
          <a:srcRect l="13561" t="25735" r="16291" b="20331"/>
          <a:stretch/>
        </p:blipFill>
        <p:spPr>
          <a:xfrm>
            <a:off x="6225603" y="3733486"/>
            <a:ext cx="5304148" cy="2511053"/>
          </a:xfrm>
          <a:prstGeom prst="rect">
            <a:avLst/>
          </a:prstGeom>
        </p:spPr>
      </p:pic>
    </p:spTree>
    <p:extLst>
      <p:ext uri="{BB962C8B-B14F-4D97-AF65-F5344CB8AC3E}">
        <p14:creationId xmlns:p14="http://schemas.microsoft.com/office/powerpoint/2010/main" val="1798136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29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a:p>
            <a:pPr algn="ctr"/>
            <a:r>
              <a:rPr lang="fr-FR" dirty="0" err="1"/>
              <a:t>RNNs</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7722550" y="2899617"/>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84435" y="2567625"/>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do </a:t>
            </a:r>
            <a:r>
              <a:rPr lang="fr-FR" dirty="0" err="1">
                <a:solidFill>
                  <a:schemeClr val="tx1"/>
                </a:solidFill>
              </a:rPr>
              <a:t>we</a:t>
            </a:r>
            <a:r>
              <a:rPr lang="fr-FR" dirty="0">
                <a:solidFill>
                  <a:schemeClr val="tx1"/>
                </a:solidFill>
              </a:rPr>
              <a:t> </a:t>
            </a:r>
            <a:r>
              <a:rPr lang="fr-FR" dirty="0" err="1">
                <a:solidFill>
                  <a:schemeClr val="tx1"/>
                </a:solidFill>
              </a:rPr>
              <a:t>work</a:t>
            </a:r>
            <a:r>
              <a:rPr lang="fr-FR" dirty="0">
                <a:solidFill>
                  <a:schemeClr val="tx1"/>
                </a:solidFill>
              </a:rPr>
              <a:t> </a:t>
            </a:r>
            <a:r>
              <a:rPr lang="fr-FR" dirty="0" err="1">
                <a:solidFill>
                  <a:schemeClr val="tx1"/>
                </a:solidFill>
              </a:rPr>
              <a:t>with</a:t>
            </a:r>
            <a:r>
              <a:rPr lang="fr-FR" dirty="0">
                <a:solidFill>
                  <a:schemeClr val="tx1"/>
                </a:solidFill>
              </a:rPr>
              <a:t> long </a:t>
            </a:r>
            <a:r>
              <a:rPr lang="fr-FR" dirty="0" err="1">
                <a:solidFill>
                  <a:schemeClr val="tx1"/>
                </a:solidFill>
              </a:rPr>
              <a:t>sequences</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Tree>
    <p:extLst>
      <p:ext uri="{BB962C8B-B14F-4D97-AF65-F5344CB8AC3E}">
        <p14:creationId xmlns:p14="http://schemas.microsoft.com/office/powerpoint/2010/main" val="2575337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B5BDF38A-A88E-1E5A-D5B3-59FD42E860A8}"/>
              </a:ext>
            </a:extLst>
          </p:cNvPr>
          <p:cNvSpPr txBox="1"/>
          <p:nvPr/>
        </p:nvSpPr>
        <p:spPr>
          <a:xfrm>
            <a:off x="407608" y="1607127"/>
            <a:ext cx="4761551" cy="4893647"/>
          </a:xfrm>
          <a:prstGeom prst="rect">
            <a:avLst/>
          </a:prstGeom>
          <a:noFill/>
        </p:spPr>
        <p:txBody>
          <a:bodyPr wrap="square" rtlCol="0">
            <a:spAutoFit/>
          </a:bodyPr>
          <a:lstStyle/>
          <a:p>
            <a:pPr marL="285750" indent="-285750">
              <a:buFont typeface="Arial" panose="020B0604020202020204" pitchFamily="34" charset="0"/>
              <a:buChar char="•"/>
            </a:pPr>
            <a:r>
              <a:rPr lang="fr-FR" sz="2400" dirty="0" err="1"/>
              <a:t>MSc</a:t>
            </a:r>
            <a:r>
              <a:rPr lang="fr-FR" sz="2400" dirty="0"/>
              <a:t> in </a:t>
            </a:r>
            <a:r>
              <a:rPr lang="fr-FR" sz="2400" dirty="0" err="1"/>
              <a:t>Artificial</a:t>
            </a:r>
            <a:r>
              <a:rPr lang="fr-FR" sz="2400" dirty="0"/>
              <a:t> Intelligence, </a:t>
            </a:r>
            <a:r>
              <a:rPr lang="fr-FR" sz="2400" dirty="0" err="1"/>
              <a:t>University</a:t>
            </a:r>
            <a:r>
              <a:rPr lang="fr-FR" sz="2400" dirty="0"/>
              <a:t> of Leeds</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PhD, Institut Curie</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MSc</a:t>
            </a:r>
            <a:r>
              <a:rPr lang="fr-FR" sz="2400" dirty="0"/>
              <a:t> in </a:t>
            </a:r>
            <a:r>
              <a:rPr lang="fr-FR" sz="2400" dirty="0" err="1"/>
              <a:t>pharmaceutical</a:t>
            </a:r>
            <a:r>
              <a:rPr lang="fr-FR" sz="2400" dirty="0"/>
              <a:t> </a:t>
            </a:r>
            <a:r>
              <a:rPr lang="fr-FR" sz="2400" dirty="0" err="1"/>
              <a:t>biotechnology</a:t>
            </a:r>
            <a:r>
              <a:rPr lang="fr-FR" sz="2400" dirty="0"/>
              <a:t>, </a:t>
            </a:r>
            <a:r>
              <a:rPr lang="fr-FR" sz="2400" dirty="0" err="1"/>
              <a:t>University</a:t>
            </a:r>
            <a:r>
              <a:rPr lang="fr-FR" sz="2400" dirty="0"/>
              <a:t> of </a:t>
            </a:r>
            <a:r>
              <a:rPr lang="fr-FR" sz="2400" dirty="0" err="1"/>
              <a:t>Bologna</a:t>
            </a: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Senior DS at OPM, </a:t>
            </a:r>
            <a:r>
              <a:rPr lang="fr-FR" sz="2400" dirty="0" err="1"/>
              <a:t>working</a:t>
            </a:r>
            <a:r>
              <a:rPr lang="fr-FR" sz="2400" dirty="0"/>
              <a:t> on AI </a:t>
            </a:r>
            <a:r>
              <a:rPr lang="fr-FR" sz="2400" dirty="0" err="1"/>
              <a:t>applied</a:t>
            </a:r>
            <a:r>
              <a:rPr lang="fr-FR" sz="2400" dirty="0"/>
              <a:t> to multi-</a:t>
            </a:r>
            <a:r>
              <a:rPr lang="fr-FR" sz="2400" dirty="0" err="1"/>
              <a:t>omics</a:t>
            </a:r>
            <a:r>
              <a:rPr lang="fr-FR" sz="2400" dirty="0"/>
              <a:t>, </a:t>
            </a:r>
            <a:r>
              <a:rPr lang="fr-FR" sz="2400" dirty="0" err="1"/>
              <a:t>LLMs</a:t>
            </a:r>
            <a:endParaRPr lang="fr-FR" sz="2400" dirty="0"/>
          </a:p>
          <a:p>
            <a:pPr marL="285750" indent="-285750">
              <a:buFont typeface="Arial" panose="020B0604020202020204" pitchFamily="34" charset="0"/>
              <a:buChar char="•"/>
            </a:pPr>
            <a:endParaRPr lang="fr-FR" sz="2400" dirty="0"/>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Plan of the presentation</a:t>
            </a:r>
            <a:endParaRPr lang="fr-FR" dirty="0"/>
          </a:p>
        </p:txBody>
      </p:sp>
      <p:pic>
        <p:nvPicPr>
          <p:cNvPr id="7" name="Image 6" descr="Une image contenant habits, personne, Visage humain, livre&#10;&#10;Description générée automatiquement">
            <a:extLst>
              <a:ext uri="{FF2B5EF4-FFF2-40B4-BE49-F238E27FC236}">
                <a16:creationId xmlns:a16="http://schemas.microsoft.com/office/drawing/2014/main" id="{A8861E0B-070A-14E4-45BA-5E5420003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6715" y="970851"/>
            <a:ext cx="3810000" cy="3810000"/>
          </a:xfrm>
          <a:prstGeom prst="rect">
            <a:avLst/>
          </a:prstGeom>
        </p:spPr>
      </p:pic>
    </p:spTree>
    <p:extLst>
      <p:ext uri="{BB962C8B-B14F-4D97-AF65-F5344CB8AC3E}">
        <p14:creationId xmlns:p14="http://schemas.microsoft.com/office/powerpoint/2010/main" val="381333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LSTM: sometimes you need to forget</a:t>
            </a:r>
            <a:endParaRPr lang="fr-FR" dirty="0"/>
          </a:p>
        </p:txBody>
      </p:sp>
      <p:pic>
        <p:nvPicPr>
          <p:cNvPr id="5126" name="Picture 6" descr="The Complete LSTM Tutorial With Implementation - Analytics Vidhya">
            <a:extLst>
              <a:ext uri="{FF2B5EF4-FFF2-40B4-BE49-F238E27FC236}">
                <a16:creationId xmlns:a16="http://schemas.microsoft.com/office/drawing/2014/main" id="{4EC01A19-A751-9DC8-2F63-AE0C72277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91" y="2826408"/>
            <a:ext cx="5466830" cy="30356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Long Short-Term Memory Networks (LSTM)- simply explained! | Data Basecamp">
            <a:extLst>
              <a:ext uri="{FF2B5EF4-FFF2-40B4-BE49-F238E27FC236}">
                <a16:creationId xmlns:a16="http://schemas.microsoft.com/office/drawing/2014/main" id="{4AF7BAC7-0496-0111-B377-0BE64D2D8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398" y="2511119"/>
            <a:ext cx="5281353" cy="3656718"/>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7581B540-762E-3F25-DF99-013B7AD42D0F}"/>
              </a:ext>
            </a:extLst>
          </p:cNvPr>
          <p:cNvSpPr txBox="1"/>
          <p:nvPr/>
        </p:nvSpPr>
        <p:spPr>
          <a:xfrm>
            <a:off x="407607" y="1299035"/>
            <a:ext cx="50178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Different alternatives have been tried but with unsatisfactory results</a:t>
            </a:r>
          </a:p>
        </p:txBody>
      </p:sp>
    </p:spTree>
    <p:extLst>
      <p:ext uri="{BB962C8B-B14F-4D97-AF65-F5344CB8AC3E}">
        <p14:creationId xmlns:p14="http://schemas.microsoft.com/office/powerpoint/2010/main" val="1781763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We pay attention!</a:t>
            </a:r>
            <a:endParaRPr lang="fr-FR" dirty="0"/>
          </a:p>
        </p:txBody>
      </p:sp>
      <p:sp>
        <p:nvSpPr>
          <p:cNvPr id="3" name="TextBox 12">
            <a:extLst>
              <a:ext uri="{FF2B5EF4-FFF2-40B4-BE49-F238E27FC236}">
                <a16:creationId xmlns:a16="http://schemas.microsoft.com/office/drawing/2014/main" id="{57E5E7F1-C300-8C8C-5C3E-41FE10F627EA}"/>
              </a:ext>
            </a:extLst>
          </p:cNvPr>
          <p:cNvSpPr txBox="1"/>
          <p:nvPr/>
        </p:nvSpPr>
        <p:spPr>
          <a:xfrm>
            <a:off x="407607" y="2443854"/>
            <a:ext cx="525883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Attention is a complex cognitive function that is indispensable for human beings</a:t>
            </a:r>
          </a:p>
          <a:p>
            <a:pPr marL="285750" indent="-285750">
              <a:buFont typeface="Arial" panose="020B0604020202020204" pitchFamily="34" charset="0"/>
              <a:buChar char="•"/>
            </a:pPr>
            <a:r>
              <a:rPr lang="en-US" dirty="0"/>
              <a:t>Humans selectively concentrate on a part of the information, ignoring the rest</a:t>
            </a:r>
          </a:p>
          <a:p>
            <a:pPr marL="285750" indent="-285750">
              <a:buFont typeface="Arial" panose="020B0604020202020204" pitchFamily="34" charset="0"/>
              <a:buChar char="•"/>
            </a:pPr>
            <a:r>
              <a:rPr lang="en-US" dirty="0"/>
              <a:t>Allows to focus resources on a particular task</a:t>
            </a:r>
          </a:p>
        </p:txBody>
      </p:sp>
      <p:pic>
        <p:nvPicPr>
          <p:cNvPr id="5" name="Picture 2" descr="Examples of attention maps extracted by MAEN in our WSDL approach. ">
            <a:extLst>
              <a:ext uri="{FF2B5EF4-FFF2-40B4-BE49-F238E27FC236}">
                <a16:creationId xmlns:a16="http://schemas.microsoft.com/office/drawing/2014/main" id="{D04AF2EF-166D-7393-E588-28AC5A78E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565" y="3639060"/>
            <a:ext cx="5509407" cy="1953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DE272F4-DEF8-63F5-8BD1-B8255DD377B8}"/>
              </a:ext>
            </a:extLst>
          </p:cNvPr>
          <p:cNvSpPr txBox="1"/>
          <p:nvPr/>
        </p:nvSpPr>
        <p:spPr>
          <a:xfrm>
            <a:off x="7197744" y="5678319"/>
            <a:ext cx="2580967" cy="276999"/>
          </a:xfrm>
          <a:prstGeom prst="rect">
            <a:avLst/>
          </a:prstGeom>
          <a:noFill/>
        </p:spPr>
        <p:txBody>
          <a:bodyPr wrap="square" rtlCol="0">
            <a:spAutoFit/>
          </a:bodyPr>
          <a:lstStyle/>
          <a:p>
            <a:pPr algn="ctr"/>
            <a:r>
              <a:rPr lang="fr-FR" sz="1200" dirty="0"/>
              <a:t>Attention </a:t>
            </a:r>
            <a:r>
              <a:rPr lang="fr-FR" sz="1200" dirty="0" err="1"/>
              <a:t>map</a:t>
            </a:r>
            <a:r>
              <a:rPr lang="fr-FR" sz="1200" dirty="0"/>
              <a:t> for images</a:t>
            </a:r>
          </a:p>
        </p:txBody>
      </p:sp>
      <p:pic>
        <p:nvPicPr>
          <p:cNvPr id="7" name="Picture 2" descr="https://ars.els-cdn.com/content/image/1-s2.0-S092523122100477X-gr2_lrg.jpg">
            <a:extLst>
              <a:ext uri="{FF2B5EF4-FFF2-40B4-BE49-F238E27FC236}">
                <a16:creationId xmlns:a16="http://schemas.microsoft.com/office/drawing/2014/main" id="{0A264026-1D64-7EA2-22AC-AB6EB9BCF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566" y="1497072"/>
            <a:ext cx="5446653" cy="9467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BC0987-0C27-8B6D-7F83-E91A64456F98}"/>
              </a:ext>
            </a:extLst>
          </p:cNvPr>
          <p:cNvSpPr/>
          <p:nvPr/>
        </p:nvSpPr>
        <p:spPr>
          <a:xfrm>
            <a:off x="6119834" y="2611677"/>
            <a:ext cx="4861711" cy="461665"/>
          </a:xfrm>
          <a:prstGeom prst="rect">
            <a:avLst/>
          </a:prstGeom>
        </p:spPr>
        <p:txBody>
          <a:bodyPr wrap="square">
            <a:spAutoFit/>
          </a:bodyPr>
          <a:lstStyle/>
          <a:p>
            <a:r>
              <a:rPr lang="en-US" sz="1200" b="0" i="0" dirty="0">
                <a:solidFill>
                  <a:srgbClr val="2E2E2E"/>
                </a:solidFill>
                <a:effectLst/>
              </a:rPr>
              <a:t>Heatmap of 5 stars Yelp reviews. Heavier colors indicate higher attention weight.</a:t>
            </a:r>
            <a:endParaRPr lang="fr-FR" sz="1200" dirty="0"/>
          </a:p>
        </p:txBody>
      </p:sp>
    </p:spTree>
    <p:extLst>
      <p:ext uri="{BB962C8B-B14F-4D97-AF65-F5344CB8AC3E}">
        <p14:creationId xmlns:p14="http://schemas.microsoft.com/office/powerpoint/2010/main" val="114351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we decide on what to focus</a:t>
            </a:r>
            <a:endParaRPr lang="fr-FR" dirty="0"/>
          </a:p>
        </p:txBody>
      </p:sp>
      <p:sp>
        <p:nvSpPr>
          <p:cNvPr id="3" name="TextBox 12">
            <a:extLst>
              <a:ext uri="{FF2B5EF4-FFF2-40B4-BE49-F238E27FC236}">
                <a16:creationId xmlns:a16="http://schemas.microsoft.com/office/drawing/2014/main" id="{88312EB1-56B7-D979-88EB-ADD8BB4C1C64}"/>
              </a:ext>
            </a:extLst>
          </p:cNvPr>
          <p:cNvSpPr txBox="1"/>
          <p:nvPr/>
        </p:nvSpPr>
        <p:spPr>
          <a:xfrm>
            <a:off x="709846" y="1674674"/>
            <a:ext cx="52588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importance of each word in the sequence according to the task</a:t>
            </a:r>
          </a:p>
          <a:p>
            <a:pPr marL="285750" indent="-285750">
              <a:buFont typeface="Arial" panose="020B0604020202020204" pitchFamily="34" charset="0"/>
              <a:buChar char="•"/>
            </a:pPr>
            <a:r>
              <a:rPr lang="en-US" dirty="0"/>
              <a:t>Find they relative importance</a:t>
            </a:r>
          </a:p>
          <a:p>
            <a:pPr marL="285750" indent="-285750">
              <a:buFont typeface="Arial" panose="020B0604020202020204" pitchFamily="34" charset="0"/>
              <a:buChar char="•"/>
            </a:pPr>
            <a:r>
              <a:rPr lang="en-US" dirty="0"/>
              <a:t>Give the attention to each word</a:t>
            </a:r>
          </a:p>
        </p:txBody>
      </p:sp>
      <p:pic>
        <p:nvPicPr>
          <p:cNvPr id="9" name="Picture 2" descr="https://2.bp.blogspot.com/-2yoN-i1w6M4/WaiBaF3cEOI/AAAAAAAAB_I/okirZsIxxeQe9Rzh7cl3INMpdqgzvSPXQCLcBGAs/s1600/Screen%2BShot%2B2017-08-31%2Bat%2B2.35.34%2BPM.png">
            <a:extLst>
              <a:ext uri="{FF2B5EF4-FFF2-40B4-BE49-F238E27FC236}">
                <a16:creationId xmlns:a16="http://schemas.microsoft.com/office/drawing/2014/main" id="{A9CDE39C-7608-6C81-C32A-D4C7EFA72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122" y="3997197"/>
            <a:ext cx="4157400" cy="11794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7F265DE-DA99-BDC7-366F-A1F390C483A0}"/>
              </a:ext>
            </a:extLst>
          </p:cNvPr>
          <p:cNvSpPr/>
          <p:nvPr/>
        </p:nvSpPr>
        <p:spPr>
          <a:xfrm>
            <a:off x="6884982" y="5430919"/>
            <a:ext cx="3929540" cy="276999"/>
          </a:xfrm>
          <a:prstGeom prst="rect">
            <a:avLst/>
          </a:prstGeom>
        </p:spPr>
        <p:txBody>
          <a:bodyPr wrap="square">
            <a:spAutoFit/>
          </a:bodyPr>
          <a:lstStyle/>
          <a:p>
            <a:r>
              <a:rPr lang="en-US" sz="1200" b="0" i="0" dirty="0">
                <a:solidFill>
                  <a:srgbClr val="2E2E2E"/>
                </a:solidFill>
                <a:effectLst/>
              </a:rPr>
              <a:t>An example of the attention in translation </a:t>
            </a:r>
            <a:endParaRPr lang="fr-FR" sz="1200" dirty="0"/>
          </a:p>
        </p:txBody>
      </p:sp>
      <p:pic>
        <p:nvPicPr>
          <p:cNvPr id="11" name="Picture 4" descr="https://1.bp.blogspot.com/-AVGK0ApREtk/WaiAuzddKVI/AAAAAAAAB_A/WPV5ropBU-cxrcMpqJBFHg73K9NX4vywwCLcBGAs/s1600/image2.png">
            <a:extLst>
              <a:ext uri="{FF2B5EF4-FFF2-40B4-BE49-F238E27FC236}">
                <a16:creationId xmlns:a16="http://schemas.microsoft.com/office/drawing/2014/main" id="{A930AE45-E786-FE7A-E1DD-2E2B04D788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54074"/>
          <a:stretch/>
        </p:blipFill>
        <p:spPr bwMode="auto">
          <a:xfrm>
            <a:off x="7374195" y="698190"/>
            <a:ext cx="3440328" cy="3095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2F561810-806E-BC03-9938-243930B3FC43}"/>
              </a:ext>
            </a:extLst>
          </p:cNvPr>
          <p:cNvPicPr>
            <a:picLocks noChangeAspect="1"/>
          </p:cNvPicPr>
          <p:nvPr/>
        </p:nvPicPr>
        <p:blipFill>
          <a:blip r:embed="rId4"/>
          <a:stretch>
            <a:fillRect/>
          </a:stretch>
        </p:blipFill>
        <p:spPr>
          <a:xfrm>
            <a:off x="955367" y="3557632"/>
            <a:ext cx="4034314" cy="2046223"/>
          </a:xfrm>
          <a:prstGeom prst="rect">
            <a:avLst/>
          </a:prstGeom>
        </p:spPr>
      </p:pic>
    </p:spTree>
    <p:extLst>
      <p:ext uri="{BB962C8B-B14F-4D97-AF65-F5344CB8AC3E}">
        <p14:creationId xmlns:p14="http://schemas.microsoft.com/office/powerpoint/2010/main" val="4031390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6027405" y="2556252"/>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a:t>
            </a:r>
          </a:p>
          <a:p>
            <a:pPr algn="ctr"/>
            <a:r>
              <a:rPr lang="fr-FR" dirty="0" err="1"/>
              <a:t>RNNs</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9" name="Flèche : bas 8">
            <a:extLst>
              <a:ext uri="{FF2B5EF4-FFF2-40B4-BE49-F238E27FC236}">
                <a16:creationId xmlns:a16="http://schemas.microsoft.com/office/drawing/2014/main" id="{AE3588F3-7263-AA11-DD31-788E93AE8562}"/>
              </a:ext>
            </a:extLst>
          </p:cNvPr>
          <p:cNvSpPr/>
          <p:nvPr/>
        </p:nvSpPr>
        <p:spPr>
          <a:xfrm rot="10800000">
            <a:off x="6371304" y="3705999"/>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332FE90-5ED7-BB27-FEDA-B560FA649714}"/>
              </a:ext>
            </a:extLst>
          </p:cNvPr>
          <p:cNvSpPr/>
          <p:nvPr/>
        </p:nvSpPr>
        <p:spPr>
          <a:xfrm>
            <a:off x="5392996" y="4825240"/>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But </a:t>
            </a:r>
            <a:r>
              <a:rPr lang="fr-FR" dirty="0" err="1">
                <a:solidFill>
                  <a:schemeClr val="tx1"/>
                </a:solidFill>
              </a:rPr>
              <a:t>what</a:t>
            </a:r>
            <a:r>
              <a:rPr lang="fr-FR" dirty="0">
                <a:solidFill>
                  <a:schemeClr val="tx1"/>
                </a:solidFill>
              </a:rPr>
              <a:t> </a:t>
            </a:r>
            <a:r>
              <a:rPr lang="fr-FR" dirty="0" err="1">
                <a:solidFill>
                  <a:schemeClr val="tx1"/>
                </a:solidFill>
              </a:rPr>
              <a:t>when</a:t>
            </a:r>
            <a:r>
              <a:rPr lang="fr-FR" dirty="0">
                <a:solidFill>
                  <a:schemeClr val="tx1"/>
                </a:solidFill>
              </a:rPr>
              <a:t> </a:t>
            </a:r>
            <a:r>
              <a:rPr lang="fr-FR" dirty="0" err="1">
                <a:solidFill>
                  <a:schemeClr val="tx1"/>
                </a:solidFill>
              </a:rPr>
              <a:t>we</a:t>
            </a:r>
            <a:r>
              <a:rPr lang="fr-FR" dirty="0">
                <a:solidFill>
                  <a:schemeClr val="tx1"/>
                </a:solidFill>
              </a:rPr>
              <a:t> have a long </a:t>
            </a:r>
            <a:r>
              <a:rPr lang="fr-FR" dirty="0" err="1">
                <a:solidFill>
                  <a:schemeClr val="tx1"/>
                </a:solidFill>
              </a:rPr>
              <a:t>text</a:t>
            </a:r>
            <a:r>
              <a:rPr lang="fr-FR" dirty="0">
                <a:solidFill>
                  <a:schemeClr val="tx1"/>
                </a:solidFill>
              </a:rPr>
              <a:t>?</a:t>
            </a:r>
          </a:p>
        </p:txBody>
      </p:sp>
      <p:sp>
        <p:nvSpPr>
          <p:cNvPr id="11" name="Rectangle 10">
            <a:extLst>
              <a:ext uri="{FF2B5EF4-FFF2-40B4-BE49-F238E27FC236}">
                <a16:creationId xmlns:a16="http://schemas.microsoft.com/office/drawing/2014/main" id="{79A7D741-7A8D-ACAE-A6EA-C5241A477375}"/>
              </a:ext>
            </a:extLst>
          </p:cNvPr>
          <p:cNvSpPr/>
          <p:nvPr/>
        </p:nvSpPr>
        <p:spPr>
          <a:xfrm>
            <a:off x="4380272" y="2555887"/>
            <a:ext cx="1440655"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Word2vec</a:t>
            </a:r>
          </a:p>
        </p:txBody>
      </p:sp>
      <p:sp>
        <p:nvSpPr>
          <p:cNvPr id="12" name="Rectangle 11">
            <a:extLst>
              <a:ext uri="{FF2B5EF4-FFF2-40B4-BE49-F238E27FC236}">
                <a16:creationId xmlns:a16="http://schemas.microsoft.com/office/drawing/2014/main" id="{483B9BA8-5D54-591A-877C-F10ABB0A08ED}"/>
              </a:ext>
            </a:extLst>
          </p:cNvPr>
          <p:cNvSpPr/>
          <p:nvPr/>
        </p:nvSpPr>
        <p:spPr>
          <a:xfrm>
            <a:off x="7565464" y="255588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attention</a:t>
            </a:r>
          </a:p>
        </p:txBody>
      </p:sp>
    </p:spTree>
    <p:extLst>
      <p:ext uri="{BB962C8B-B14F-4D97-AF65-F5344CB8AC3E}">
        <p14:creationId xmlns:p14="http://schemas.microsoft.com/office/powerpoint/2010/main" val="1406419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Attention is all you need</a:t>
            </a:r>
            <a:endParaRPr lang="fr-FR" dirty="0"/>
          </a:p>
        </p:txBody>
      </p:sp>
      <p:pic>
        <p:nvPicPr>
          <p:cNvPr id="3" name="Picture 45">
            <a:extLst>
              <a:ext uri="{FF2B5EF4-FFF2-40B4-BE49-F238E27FC236}">
                <a16:creationId xmlns:a16="http://schemas.microsoft.com/office/drawing/2014/main" id="{0B8C54D3-9657-B8A1-9EB0-9D06758910C8}"/>
              </a:ext>
            </a:extLst>
          </p:cNvPr>
          <p:cNvPicPr>
            <a:picLocks noChangeAspect="1"/>
          </p:cNvPicPr>
          <p:nvPr/>
        </p:nvPicPr>
        <p:blipFill>
          <a:blip r:embed="rId2"/>
          <a:stretch>
            <a:fillRect/>
          </a:stretch>
        </p:blipFill>
        <p:spPr>
          <a:xfrm>
            <a:off x="5651105" y="840043"/>
            <a:ext cx="6011381" cy="3097776"/>
          </a:xfrm>
          <a:prstGeom prst="rect">
            <a:avLst/>
          </a:prstGeom>
        </p:spPr>
      </p:pic>
      <p:sp>
        <p:nvSpPr>
          <p:cNvPr id="5" name="ZoneTexte 4">
            <a:extLst>
              <a:ext uri="{FF2B5EF4-FFF2-40B4-BE49-F238E27FC236}">
                <a16:creationId xmlns:a16="http://schemas.microsoft.com/office/drawing/2014/main" id="{6B3F4237-D4C0-F50E-8DCB-9D17D204FF26}"/>
              </a:ext>
            </a:extLst>
          </p:cNvPr>
          <p:cNvSpPr txBox="1"/>
          <p:nvPr/>
        </p:nvSpPr>
        <p:spPr>
          <a:xfrm>
            <a:off x="407607" y="1386348"/>
            <a:ext cx="5019799" cy="3693319"/>
          </a:xfrm>
          <a:prstGeom prst="rect">
            <a:avLst/>
          </a:prstGeom>
          <a:noFill/>
        </p:spPr>
        <p:txBody>
          <a:bodyPr wrap="square" rtlCol="0">
            <a:spAutoFit/>
          </a:bodyPr>
          <a:lstStyle/>
          <a:p>
            <a:r>
              <a:rPr lang="en-US" dirty="0"/>
              <a:t>So if you were to search for something on </a:t>
            </a:r>
            <a:r>
              <a:rPr lang="en-US" dirty="0" err="1"/>
              <a:t>Youtube</a:t>
            </a:r>
            <a:r>
              <a:rPr lang="en-US" dirty="0"/>
              <a:t> or Google:</a:t>
            </a:r>
          </a:p>
          <a:p>
            <a:pPr marL="285750" indent="-285750">
              <a:buFont typeface="Arial" panose="020B0604020202020204" pitchFamily="34" charset="0"/>
              <a:buChar char="•"/>
            </a:pPr>
            <a:r>
              <a:rPr lang="en-US" dirty="0"/>
              <a:t>The text which you type in the search box is the QUERY. </a:t>
            </a:r>
          </a:p>
          <a:p>
            <a:pPr marL="285750" indent="-285750">
              <a:buFont typeface="Arial" panose="020B0604020202020204" pitchFamily="34" charset="0"/>
              <a:buChar char="•"/>
            </a:pPr>
            <a:r>
              <a:rPr lang="en-US" dirty="0"/>
              <a:t>The results which appear as the video or article title are the KEY </a:t>
            </a:r>
          </a:p>
          <a:p>
            <a:pPr marL="285750" indent="-285750">
              <a:buFont typeface="Arial" panose="020B0604020202020204" pitchFamily="34" charset="0"/>
              <a:buChar char="•"/>
            </a:pPr>
            <a:r>
              <a:rPr lang="en-US" dirty="0"/>
              <a:t>The content inside them is the VALUE.</a:t>
            </a:r>
          </a:p>
          <a:p>
            <a:pPr marL="285750" indent="-285750">
              <a:buFont typeface="Arial" panose="020B0604020202020204" pitchFamily="34" charset="0"/>
              <a:buChar char="•"/>
            </a:pPr>
            <a:endParaRPr lang="en-US" dirty="0"/>
          </a:p>
          <a:p>
            <a:r>
              <a:rPr lang="en-US" dirty="0"/>
              <a:t>So given a Query we put it in relationship with the keys and values</a:t>
            </a:r>
          </a:p>
          <a:p>
            <a:endParaRPr lang="en-US" dirty="0"/>
          </a:p>
          <a:p>
            <a:r>
              <a:rPr lang="en-US" dirty="0"/>
              <a:t>We do this process different times to learn different data representation</a:t>
            </a:r>
            <a:endParaRPr lang="fr-FR"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C6A35278-52C3-F253-1E46-4F7738255E4B}"/>
                  </a:ext>
                </a:extLst>
              </p:cNvPr>
              <p:cNvSpPr txBox="1"/>
              <p:nvPr/>
            </p:nvSpPr>
            <p:spPr>
              <a:xfrm>
                <a:off x="5685935" y="4204426"/>
                <a:ext cx="6098458" cy="8082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𝐴𝑡𝑡𝑒𝑛𝑡𝑖𝑜𝑛</m:t>
                      </m:r>
                      <m:r>
                        <a:rPr lang="fr-FR" i="0">
                          <a:latin typeface="Cambria Math" panose="02040503050406030204" pitchFamily="18" charset="0"/>
                        </a:rPr>
                        <m:t> </m:t>
                      </m:r>
                      <m:d>
                        <m:dPr>
                          <m:ctrlPr>
                            <a:rPr lang="fr-FR" i="1">
                              <a:solidFill>
                                <a:srgbClr val="836967"/>
                              </a:solidFill>
                              <a:latin typeface="Cambria Math" panose="02040503050406030204" pitchFamily="18" charset="0"/>
                            </a:rPr>
                          </m:ctrlPr>
                        </m:dPr>
                        <m:e>
                          <m:r>
                            <a:rPr lang="fr-FR" i="1">
                              <a:latin typeface="Cambria Math" panose="02040503050406030204" pitchFamily="18" charset="0"/>
                            </a:rPr>
                            <m:t>𝑄</m:t>
                          </m:r>
                          <m:r>
                            <a:rPr lang="fr-FR" i="0">
                              <a:latin typeface="Cambria Math" panose="02040503050406030204" pitchFamily="18" charset="0"/>
                            </a:rPr>
                            <m:t>, </m:t>
                          </m:r>
                          <m:r>
                            <a:rPr lang="fr-FR" i="1">
                              <a:latin typeface="Cambria Math" panose="02040503050406030204" pitchFamily="18" charset="0"/>
                            </a:rPr>
                            <m:t>𝐾</m:t>
                          </m:r>
                          <m:r>
                            <a:rPr lang="fr-FR" i="0">
                              <a:latin typeface="Cambria Math" panose="02040503050406030204" pitchFamily="18" charset="0"/>
                            </a:rPr>
                            <m:t>, </m:t>
                          </m:r>
                          <m:r>
                            <a:rPr lang="fr-FR" i="1">
                              <a:latin typeface="Cambria Math" panose="02040503050406030204" pitchFamily="18" charset="0"/>
                            </a:rPr>
                            <m:t>𝑉</m:t>
                          </m:r>
                        </m:e>
                      </m:d>
                      <m:r>
                        <a:rPr lang="fr-FR" i="0">
                          <a:latin typeface="Cambria Math" panose="02040503050406030204" pitchFamily="18" charset="0"/>
                        </a:rPr>
                        <m:t>=</m:t>
                      </m:r>
                      <m:r>
                        <a:rPr lang="fr-FR" i="1">
                          <a:latin typeface="Cambria Math" panose="02040503050406030204" pitchFamily="18" charset="0"/>
                        </a:rPr>
                        <m:t>𝑠𝑜𝑓𝑡𝑚𝑎𝑥</m:t>
                      </m:r>
                      <m:d>
                        <m:dPr>
                          <m:ctrlPr>
                            <a:rPr lang="fr-FR" i="1">
                              <a:solidFill>
                                <a:srgbClr val="836967"/>
                              </a:solidFill>
                              <a:latin typeface="Cambria Math" panose="02040503050406030204" pitchFamily="18" charset="0"/>
                            </a:rPr>
                          </m:ctrlPr>
                        </m:dPr>
                        <m:e>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𝑄</m:t>
                              </m:r>
                              <m:r>
                                <a:rPr lang="fr-FR" i="0">
                                  <a:latin typeface="Cambria Math" panose="02040503050406030204" pitchFamily="18" charset="0"/>
                                </a:rPr>
                                <m:t>∙</m:t>
                              </m:r>
                              <m:sSup>
                                <m:sSupPr>
                                  <m:ctrlPr>
                                    <a:rPr lang="fr-FR" i="1">
                                      <a:solidFill>
                                        <a:srgbClr val="836967"/>
                                      </a:solidFill>
                                      <a:latin typeface="Cambria Math" panose="02040503050406030204" pitchFamily="18" charset="0"/>
                                    </a:rPr>
                                  </m:ctrlPr>
                                </m:sSupPr>
                                <m:e>
                                  <m:r>
                                    <a:rPr lang="fr-FR" i="1">
                                      <a:latin typeface="Cambria Math" panose="02040503050406030204" pitchFamily="18" charset="0"/>
                                    </a:rPr>
                                    <m:t>𝑘</m:t>
                                  </m:r>
                                </m:e>
                                <m:sup>
                                  <m:r>
                                    <a:rPr lang="fr-FR" i="1">
                                      <a:latin typeface="Cambria Math" panose="02040503050406030204" pitchFamily="18" charset="0"/>
                                    </a:rPr>
                                    <m:t>𝑇</m:t>
                                  </m:r>
                                </m:sup>
                              </m:sSup>
                            </m:num>
                            <m:den>
                              <m:rad>
                                <m:radPr>
                                  <m:degHide m:val="on"/>
                                  <m:ctrlPr>
                                    <a:rPr lang="fr-FR" i="1">
                                      <a:solidFill>
                                        <a:srgbClr val="836967"/>
                                      </a:solidFill>
                                      <a:latin typeface="Cambria Math" panose="02040503050406030204" pitchFamily="18" charset="0"/>
                                    </a:rPr>
                                  </m:ctrlPr>
                                </m:radPr>
                                <m:deg/>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𝑑</m:t>
                                      </m:r>
                                    </m:e>
                                    <m:sub>
                                      <m:r>
                                        <a:rPr lang="fr-FR" i="1">
                                          <a:latin typeface="Cambria Math" panose="02040503050406030204" pitchFamily="18" charset="0"/>
                                        </a:rPr>
                                        <m:t>𝑘</m:t>
                                      </m:r>
                                    </m:sub>
                                  </m:sSub>
                                </m:e>
                              </m:rad>
                            </m:den>
                          </m:f>
                        </m:e>
                      </m:d>
                      <m:r>
                        <a:rPr lang="fr-FR" i="0">
                          <a:latin typeface="Cambria Math" panose="02040503050406030204" pitchFamily="18" charset="0"/>
                        </a:rPr>
                        <m:t>∙</m:t>
                      </m:r>
                      <m:r>
                        <a:rPr lang="fr-FR" i="1">
                          <a:latin typeface="Cambria Math" panose="02040503050406030204" pitchFamily="18" charset="0"/>
                        </a:rPr>
                        <m:t>𝑉</m:t>
                      </m:r>
                    </m:oMath>
                  </m:oMathPara>
                </a14:m>
                <a:endParaRPr lang="fr-FR" dirty="0"/>
              </a:p>
            </p:txBody>
          </p:sp>
        </mc:Choice>
        <mc:Fallback xmlns="">
          <p:sp>
            <p:nvSpPr>
              <p:cNvPr id="7" name="ZoneTexte 6">
                <a:extLst>
                  <a:ext uri="{FF2B5EF4-FFF2-40B4-BE49-F238E27FC236}">
                    <a16:creationId xmlns:a16="http://schemas.microsoft.com/office/drawing/2014/main" id="{C6A35278-52C3-F253-1E46-4F7738255E4B}"/>
                  </a:ext>
                </a:extLst>
              </p:cNvPr>
              <p:cNvSpPr txBox="1">
                <a:spLocks noRot="1" noChangeAspect="1" noMove="1" noResize="1" noEditPoints="1" noAdjustHandles="1" noChangeArrowheads="1" noChangeShapeType="1" noTextEdit="1"/>
              </p:cNvSpPr>
              <p:nvPr/>
            </p:nvSpPr>
            <p:spPr>
              <a:xfrm>
                <a:off x="5685935" y="4204426"/>
                <a:ext cx="6098458" cy="808235"/>
              </a:xfrm>
              <a:prstGeom prst="rect">
                <a:avLst/>
              </a:prstGeom>
              <a:blipFill>
                <a:blip r:embed="rId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845812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model is learning relationships</a:t>
            </a:r>
            <a:endParaRPr lang="fr-FR" dirty="0"/>
          </a:p>
        </p:txBody>
      </p:sp>
      <p:pic>
        <p:nvPicPr>
          <p:cNvPr id="3" name="Picture 2" descr="alignment matrix">
            <a:extLst>
              <a:ext uri="{FF2B5EF4-FFF2-40B4-BE49-F238E27FC236}">
                <a16:creationId xmlns:a16="http://schemas.microsoft.com/office/drawing/2014/main" id="{3FAD8C87-F66A-4257-8544-67546C7CE6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6824" y="1900872"/>
            <a:ext cx="3411220" cy="3056255"/>
          </a:xfrm>
          <a:prstGeom prst="rect">
            <a:avLst/>
          </a:prstGeom>
          <a:noFill/>
        </p:spPr>
      </p:pic>
      <p:sp>
        <p:nvSpPr>
          <p:cNvPr id="5" name="ZoneTexte 4">
            <a:extLst>
              <a:ext uri="{FF2B5EF4-FFF2-40B4-BE49-F238E27FC236}">
                <a16:creationId xmlns:a16="http://schemas.microsoft.com/office/drawing/2014/main" id="{63FCEEDE-2B94-0C4A-7F47-1E972269DA38}"/>
              </a:ext>
            </a:extLst>
          </p:cNvPr>
          <p:cNvSpPr txBox="1"/>
          <p:nvPr/>
        </p:nvSpPr>
        <p:spPr>
          <a:xfrm>
            <a:off x="397643" y="2260877"/>
            <a:ext cx="3615753" cy="2308324"/>
          </a:xfrm>
          <a:prstGeom prst="rect">
            <a:avLst/>
          </a:prstGeom>
          <a:noFill/>
        </p:spPr>
        <p:txBody>
          <a:bodyPr wrap="square" rtlCol="0">
            <a:spAutoFit/>
          </a:bodyPr>
          <a:lstStyle/>
          <a:p>
            <a:pPr marL="285750" indent="-285750">
              <a:buFont typeface="Arial" panose="020B0604020202020204" pitchFamily="34" charset="0"/>
              <a:buChar char="•"/>
            </a:pPr>
            <a:r>
              <a:rPr lang="fr-FR" dirty="0"/>
              <a:t>Attention </a:t>
            </a:r>
            <a:r>
              <a:rPr lang="fr-FR" dirty="0" err="1"/>
              <a:t>is</a:t>
            </a:r>
            <a:r>
              <a:rPr lang="fr-FR" dirty="0"/>
              <a:t> putting in </a:t>
            </a:r>
            <a:r>
              <a:rPr lang="fr-FR" dirty="0" err="1"/>
              <a:t>relationship</a:t>
            </a:r>
            <a:r>
              <a:rPr lang="fr-FR" dirty="0"/>
              <a:t> the diverse </a:t>
            </a:r>
            <a:r>
              <a:rPr lang="fr-FR" dirty="0" err="1"/>
              <a:t>word</a:t>
            </a:r>
            <a:r>
              <a:rPr lang="fr-FR" dirty="0"/>
              <a:t> in a </a:t>
            </a:r>
            <a:r>
              <a:rPr lang="fr-FR" dirty="0" err="1"/>
              <a:t>sequence</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Each</a:t>
            </a:r>
            <a:r>
              <a:rPr lang="fr-FR" dirty="0"/>
              <a:t> attention </a:t>
            </a:r>
            <a:r>
              <a:rPr lang="fr-FR" dirty="0" err="1"/>
              <a:t>map</a:t>
            </a:r>
            <a:r>
              <a:rPr lang="fr-FR" dirty="0"/>
              <a:t> </a:t>
            </a:r>
            <a:r>
              <a:rPr lang="fr-FR" dirty="0" err="1"/>
              <a:t>is</a:t>
            </a:r>
            <a:r>
              <a:rPr lang="fr-FR" dirty="0"/>
              <a:t> </a:t>
            </a:r>
            <a:r>
              <a:rPr lang="fr-FR" dirty="0" err="1"/>
              <a:t>learning</a:t>
            </a:r>
            <a:r>
              <a:rPr lang="fr-FR" dirty="0"/>
              <a:t> a </a:t>
            </a:r>
            <a:r>
              <a:rPr lang="fr-FR" dirty="0" err="1"/>
              <a:t>different</a:t>
            </a:r>
            <a:r>
              <a:rPr lang="fr-FR" dirty="0"/>
              <a:t> </a:t>
            </a:r>
            <a:r>
              <a:rPr lang="fr-FR" dirty="0" err="1"/>
              <a:t>relationship</a:t>
            </a:r>
            <a:r>
              <a:rPr lang="fr-FR" dirty="0"/>
              <a:t> </a:t>
            </a:r>
            <a:r>
              <a:rPr lang="fr-FR" dirty="0" err="1"/>
              <a:t>between</a:t>
            </a:r>
            <a:r>
              <a:rPr lang="fr-FR" dirty="0"/>
              <a:t> </a:t>
            </a:r>
            <a:r>
              <a:rPr lang="fr-FR" dirty="0" err="1"/>
              <a:t>words</a:t>
            </a:r>
            <a:endParaRPr lang="fr-FR" dirty="0"/>
          </a:p>
        </p:txBody>
      </p:sp>
      <p:pic>
        <p:nvPicPr>
          <p:cNvPr id="8196" name="Picture 4">
            <a:extLst>
              <a:ext uri="{FF2B5EF4-FFF2-40B4-BE49-F238E27FC236}">
                <a16:creationId xmlns:a16="http://schemas.microsoft.com/office/drawing/2014/main" id="{D498833A-F2CD-2010-B1C8-B56552095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355" y="1485900"/>
            <a:ext cx="398145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437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Do we need just one attention layer?</a:t>
            </a:r>
            <a:endParaRPr lang="fr-FR" dirty="0"/>
          </a:p>
        </p:txBody>
      </p:sp>
      <p:pic>
        <p:nvPicPr>
          <p:cNvPr id="3" name="Image 2">
            <a:extLst>
              <a:ext uri="{FF2B5EF4-FFF2-40B4-BE49-F238E27FC236}">
                <a16:creationId xmlns:a16="http://schemas.microsoft.com/office/drawing/2014/main" id="{54510CA2-889C-E412-B026-D7C76E120830}"/>
              </a:ext>
            </a:extLst>
          </p:cNvPr>
          <p:cNvPicPr>
            <a:picLocks noChangeAspect="1"/>
          </p:cNvPicPr>
          <p:nvPr/>
        </p:nvPicPr>
        <p:blipFill>
          <a:blip r:embed="rId2"/>
          <a:stretch>
            <a:fillRect/>
          </a:stretch>
        </p:blipFill>
        <p:spPr>
          <a:xfrm>
            <a:off x="913915" y="1060506"/>
            <a:ext cx="10364170" cy="3315810"/>
          </a:xfrm>
          <a:prstGeom prst="rect">
            <a:avLst/>
          </a:prstGeom>
        </p:spPr>
      </p:pic>
      <p:sp>
        <p:nvSpPr>
          <p:cNvPr id="5" name="ZoneTexte 4">
            <a:extLst>
              <a:ext uri="{FF2B5EF4-FFF2-40B4-BE49-F238E27FC236}">
                <a16:creationId xmlns:a16="http://schemas.microsoft.com/office/drawing/2014/main" id="{DB774FCF-6B1D-6578-AF10-08ED2EAF5D81}"/>
              </a:ext>
            </a:extLst>
          </p:cNvPr>
          <p:cNvSpPr txBox="1"/>
          <p:nvPr/>
        </p:nvSpPr>
        <p:spPr>
          <a:xfrm>
            <a:off x="913915" y="4716698"/>
            <a:ext cx="4813539"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Multilayer</a:t>
            </a:r>
            <a:r>
              <a:rPr lang="fr-FR" dirty="0"/>
              <a:t> </a:t>
            </a:r>
            <a:r>
              <a:rPr lang="fr-FR" dirty="0" err="1"/>
              <a:t>models</a:t>
            </a:r>
            <a:r>
              <a:rPr lang="fr-FR" dirty="0"/>
              <a:t> </a:t>
            </a:r>
            <a:r>
              <a:rPr lang="fr-FR" dirty="0" err="1"/>
              <a:t>learn</a:t>
            </a:r>
            <a:r>
              <a:rPr lang="fr-FR" dirty="0"/>
              <a:t> a </a:t>
            </a:r>
            <a:r>
              <a:rPr lang="fr-FR" dirty="0" err="1"/>
              <a:t>hierarchical</a:t>
            </a:r>
            <a:r>
              <a:rPr lang="fr-FR" dirty="0"/>
              <a:t> </a:t>
            </a:r>
            <a:r>
              <a:rPr lang="fr-FR" dirty="0" err="1"/>
              <a:t>representation</a:t>
            </a:r>
            <a:r>
              <a:rPr lang="fr-FR" dirty="0"/>
              <a:t>: </a:t>
            </a:r>
            <a:r>
              <a:rPr lang="fr-FR" dirty="0" err="1"/>
              <a:t>from</a:t>
            </a:r>
            <a:r>
              <a:rPr lang="fr-FR" dirty="0"/>
              <a:t> simple to more </a:t>
            </a:r>
            <a:r>
              <a:rPr lang="fr-FR" dirty="0" err="1"/>
              <a:t>complex</a:t>
            </a:r>
            <a:endParaRPr lang="fr-FR" dirty="0"/>
          </a:p>
          <a:p>
            <a:pPr marL="285750" indent="-285750">
              <a:buFont typeface="Arial" panose="020B0604020202020204" pitchFamily="34" charset="0"/>
              <a:buChar char="•"/>
            </a:pPr>
            <a:r>
              <a:rPr lang="fr-FR" dirty="0" err="1"/>
              <a:t>LLMs</a:t>
            </a:r>
            <a:r>
              <a:rPr lang="fr-FR" dirty="0"/>
              <a:t> </a:t>
            </a:r>
            <a:r>
              <a:rPr lang="fr-FR" dirty="0" err="1"/>
              <a:t>learn</a:t>
            </a:r>
            <a:r>
              <a:rPr lang="fr-FR" dirty="0"/>
              <a:t> </a:t>
            </a:r>
            <a:r>
              <a:rPr lang="fr-FR" dirty="0" err="1"/>
              <a:t>from</a:t>
            </a:r>
            <a:r>
              <a:rPr lang="fr-FR" dirty="0"/>
              <a:t> </a:t>
            </a:r>
            <a:r>
              <a:rPr lang="fr-FR" dirty="0" err="1"/>
              <a:t>simlple</a:t>
            </a:r>
            <a:r>
              <a:rPr lang="fr-FR" dirty="0"/>
              <a:t> </a:t>
            </a:r>
            <a:r>
              <a:rPr lang="fr-FR" dirty="0" err="1"/>
              <a:t>word</a:t>
            </a:r>
            <a:r>
              <a:rPr lang="fr-FR" dirty="0"/>
              <a:t> </a:t>
            </a:r>
            <a:r>
              <a:rPr lang="fr-FR" dirty="0" err="1"/>
              <a:t>syntaxis</a:t>
            </a:r>
            <a:r>
              <a:rPr lang="fr-FR" dirty="0"/>
              <a:t> to </a:t>
            </a:r>
            <a:r>
              <a:rPr lang="fr-FR" dirty="0" err="1"/>
              <a:t>complex</a:t>
            </a:r>
            <a:r>
              <a:rPr lang="fr-FR" dirty="0"/>
              <a:t> </a:t>
            </a:r>
            <a:r>
              <a:rPr lang="fr-FR" dirty="0" err="1"/>
              <a:t>metaphor</a:t>
            </a:r>
            <a:endParaRPr lang="fr-FR" dirty="0"/>
          </a:p>
        </p:txBody>
      </p:sp>
    </p:spTree>
    <p:extLst>
      <p:ext uri="{BB962C8B-B14F-4D97-AF65-F5344CB8AC3E}">
        <p14:creationId xmlns:p14="http://schemas.microsoft.com/office/powerpoint/2010/main" val="2873150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How can we train with so many layers?</a:t>
            </a:r>
            <a:endParaRPr lang="fr-FR" dirty="0"/>
          </a:p>
        </p:txBody>
      </p:sp>
      <p:pic>
        <p:nvPicPr>
          <p:cNvPr id="9220" name="Picture 4" descr="undefined">
            <a:extLst>
              <a:ext uri="{FF2B5EF4-FFF2-40B4-BE49-F238E27FC236}">
                <a16:creationId xmlns:a16="http://schemas.microsoft.com/office/drawing/2014/main" id="{FAB70716-5A06-0913-66B7-9C8AAEEBD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150" y="500926"/>
            <a:ext cx="5701007" cy="308656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4F0F1-6E9B-6938-0231-36C6189F6F2C}"/>
              </a:ext>
            </a:extLst>
          </p:cNvPr>
          <p:cNvSpPr txBox="1"/>
          <p:nvPr/>
        </p:nvSpPr>
        <p:spPr>
          <a:xfrm>
            <a:off x="648929" y="1120877"/>
            <a:ext cx="3834581"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Skip </a:t>
            </a:r>
            <a:r>
              <a:rPr lang="fr-FR" dirty="0" err="1"/>
              <a:t>connection</a:t>
            </a:r>
            <a:r>
              <a:rPr lang="fr-FR" dirty="0"/>
              <a:t> are </a:t>
            </a:r>
            <a:r>
              <a:rPr lang="fr-FR" dirty="0" err="1"/>
              <a:t>used</a:t>
            </a:r>
            <a:r>
              <a:rPr lang="fr-FR" dirty="0"/>
              <a:t> to </a:t>
            </a:r>
            <a:r>
              <a:rPr lang="fr-FR" dirty="0" err="1"/>
              <a:t>allow</a:t>
            </a:r>
            <a:r>
              <a:rPr lang="fr-FR" dirty="0"/>
              <a:t> to flow the information </a:t>
            </a:r>
            <a:r>
              <a:rPr lang="fr-FR" dirty="0" err="1"/>
              <a:t>between</a:t>
            </a:r>
            <a:r>
              <a:rPr lang="fr-FR" dirty="0"/>
              <a:t> parts of the model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the neocortex has a similar structure to residual nets; where cortical layer VI neurons get input from layer I</a:t>
            </a:r>
            <a:endParaRPr lang="fr-FR" dirty="0"/>
          </a:p>
        </p:txBody>
      </p:sp>
      <p:pic>
        <p:nvPicPr>
          <p:cNvPr id="9222" name="Picture 6" descr="What are Skip Connections in Deep Learning?">
            <a:extLst>
              <a:ext uri="{FF2B5EF4-FFF2-40B4-BE49-F238E27FC236}">
                <a16:creationId xmlns:a16="http://schemas.microsoft.com/office/drawing/2014/main" id="{7C82E948-6C87-7E07-F008-1C83CA82A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020" y="3587487"/>
            <a:ext cx="3341266" cy="257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986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Know your place! The word position is important</a:t>
            </a:r>
            <a:endParaRPr lang="fr-FR" dirty="0"/>
          </a:p>
        </p:txBody>
      </p:sp>
      <p:pic>
        <p:nvPicPr>
          <p:cNvPr id="10242" name="Picture 2" descr="Transformer Architecture: The Positional Encoding - Amirhossein  Kazemnejad's Blog">
            <a:extLst>
              <a:ext uri="{FF2B5EF4-FFF2-40B4-BE49-F238E27FC236}">
                <a16:creationId xmlns:a16="http://schemas.microsoft.com/office/drawing/2014/main" id="{5E2D5CBE-C111-8668-9B0D-A14BDA5C8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645" y="1341795"/>
            <a:ext cx="7017106" cy="339050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0548D309-9BA9-33F9-E075-0DF7AA26E892}"/>
              </a:ext>
            </a:extLst>
          </p:cNvPr>
          <p:cNvSpPr txBox="1"/>
          <p:nvPr/>
        </p:nvSpPr>
        <p:spPr>
          <a:xfrm>
            <a:off x="407607" y="1744387"/>
            <a:ext cx="3677696" cy="2585323"/>
          </a:xfrm>
          <a:prstGeom prst="rect">
            <a:avLst/>
          </a:prstGeom>
          <a:noFill/>
        </p:spPr>
        <p:txBody>
          <a:bodyPr wrap="square" rtlCol="0">
            <a:spAutoFit/>
          </a:bodyPr>
          <a:lstStyle/>
          <a:p>
            <a:pPr marL="285750" indent="-285750">
              <a:buFont typeface="Arial" panose="020B0604020202020204" pitchFamily="34" charset="0"/>
              <a:buChar char="•"/>
            </a:pPr>
            <a:r>
              <a:rPr lang="fr-FR" dirty="0" err="1"/>
              <a:t>We</a:t>
            </a:r>
            <a:r>
              <a:rPr lang="fr-FR" dirty="0"/>
              <a:t> </a:t>
            </a:r>
            <a:r>
              <a:rPr lang="fr-FR" dirty="0" err="1"/>
              <a:t>need</a:t>
            </a:r>
            <a:r>
              <a:rPr lang="fr-FR" dirty="0"/>
              <a:t> </a:t>
            </a:r>
            <a:r>
              <a:rPr lang="en-US" dirty="0"/>
              <a:t>a way to account for the order of the words in the input sequence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positional encoding to determine the position of each word, or the distance between different words in the sequence</a:t>
            </a:r>
            <a:endParaRPr lang="fr-FR" dirty="0"/>
          </a:p>
        </p:txBody>
      </p:sp>
    </p:spTree>
    <p:extLst>
      <p:ext uri="{BB962C8B-B14F-4D97-AF65-F5344CB8AC3E}">
        <p14:creationId xmlns:p14="http://schemas.microsoft.com/office/powerpoint/2010/main" val="1235743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39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What does it mean this word? Enlarge your vocabulary!</a:t>
            </a:r>
            <a:endParaRPr lang="fr-FR" dirty="0"/>
          </a:p>
        </p:txBody>
      </p:sp>
      <p:sp>
        <p:nvSpPr>
          <p:cNvPr id="3" name="ZoneTexte 2">
            <a:extLst>
              <a:ext uri="{FF2B5EF4-FFF2-40B4-BE49-F238E27FC236}">
                <a16:creationId xmlns:a16="http://schemas.microsoft.com/office/drawing/2014/main" id="{C92177AA-ECAF-FAC2-8F4C-FCCE9A47F922}"/>
              </a:ext>
            </a:extLst>
          </p:cNvPr>
          <p:cNvSpPr txBox="1"/>
          <p:nvPr/>
        </p:nvSpPr>
        <p:spPr>
          <a:xfrm>
            <a:off x="407607" y="1156996"/>
            <a:ext cx="429502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tokenization breaks down vast stretches of text into more digestible and understandable units for machines.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transformer: Tokenization is the process of encoding a string of text into transformer-readable token ID integers.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dirty="0"/>
              <a:t>Word </a:t>
            </a:r>
            <a:r>
              <a:rPr lang="fr-FR" dirty="0" err="1"/>
              <a:t>tokenization</a:t>
            </a:r>
            <a:r>
              <a:rPr lang="fr-FR" dirty="0"/>
              <a:t>, </a:t>
            </a:r>
            <a:r>
              <a:rPr lang="fr-FR" dirty="0" err="1"/>
              <a:t>Character</a:t>
            </a:r>
            <a:r>
              <a:rPr lang="fr-FR" dirty="0"/>
              <a:t> </a:t>
            </a:r>
            <a:r>
              <a:rPr lang="fr-FR" dirty="0" err="1"/>
              <a:t>tokenization</a:t>
            </a:r>
            <a:r>
              <a:rPr lang="fr-FR" dirty="0"/>
              <a:t>, </a:t>
            </a:r>
            <a:r>
              <a:rPr lang="fr-FR" dirty="0" err="1"/>
              <a:t>Subword</a:t>
            </a:r>
            <a:r>
              <a:rPr lang="fr-FR" dirty="0"/>
              <a:t> </a:t>
            </a:r>
            <a:r>
              <a:rPr lang="fr-FR" dirty="0" err="1"/>
              <a:t>tokenization</a:t>
            </a:r>
            <a:endParaRPr lang="fr-FR" dirty="0"/>
          </a:p>
          <a:p>
            <a:pPr marL="285750" indent="-285750">
              <a:buFont typeface="Arial" panose="020B0604020202020204" pitchFamily="34" charset="0"/>
              <a:buChar char="•"/>
            </a:pPr>
            <a:endParaRPr lang="fr-FR" dirty="0"/>
          </a:p>
        </p:txBody>
      </p:sp>
      <p:pic>
        <p:nvPicPr>
          <p:cNvPr id="18434" name="Picture 2">
            <a:extLst>
              <a:ext uri="{FF2B5EF4-FFF2-40B4-BE49-F238E27FC236}">
                <a16:creationId xmlns:a16="http://schemas.microsoft.com/office/drawing/2014/main" id="{A6A92B32-7261-169A-ECE0-6687CD663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93" y="1558295"/>
            <a:ext cx="66675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2333E794-35CB-FD65-2CD0-3AD3201ABEBE}"/>
              </a:ext>
            </a:extLst>
          </p:cNvPr>
          <p:cNvPicPr>
            <a:picLocks noChangeAspect="1"/>
          </p:cNvPicPr>
          <p:nvPr/>
        </p:nvPicPr>
        <p:blipFill>
          <a:blip r:embed="rId3"/>
          <a:stretch>
            <a:fillRect/>
          </a:stretch>
        </p:blipFill>
        <p:spPr>
          <a:xfrm>
            <a:off x="5859566" y="2888347"/>
            <a:ext cx="5338665" cy="3002999"/>
          </a:xfrm>
          <a:prstGeom prst="rect">
            <a:avLst/>
          </a:prstGeom>
        </p:spPr>
      </p:pic>
    </p:spTree>
    <p:extLst>
      <p:ext uri="{BB962C8B-B14F-4D97-AF65-F5344CB8AC3E}">
        <p14:creationId xmlns:p14="http://schemas.microsoft.com/office/powerpoint/2010/main" val="237986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44CBAD-6C73-D696-9821-CA510DEBFB71}"/>
              </a:ext>
            </a:extLst>
          </p:cNvPr>
          <p:cNvSpPr>
            <a:spLocks noGrp="1"/>
          </p:cNvSpPr>
          <p:nvPr>
            <p:ph type="title"/>
          </p:nvPr>
        </p:nvSpPr>
        <p:spPr>
          <a:xfrm>
            <a:off x="525779" y="365125"/>
            <a:ext cx="11389995" cy="972000"/>
          </a:xfrm>
        </p:spPr>
        <p:txBody>
          <a:bodyPr/>
          <a:lstStyle/>
          <a:p>
            <a:r>
              <a:rPr lang="fr-FR" dirty="0"/>
              <a:t>OPM: a « pure </a:t>
            </a:r>
            <a:r>
              <a:rPr lang="fr-FR" dirty="0" err="1"/>
              <a:t>player</a:t>
            </a:r>
            <a:r>
              <a:rPr lang="fr-FR" dirty="0"/>
              <a:t> » </a:t>
            </a:r>
            <a:r>
              <a:rPr lang="fr-FR" dirty="0" err="1"/>
              <a:t>biopharmaceutical</a:t>
            </a:r>
            <a:br>
              <a:rPr lang="fr-FR" dirty="0"/>
            </a:br>
            <a:r>
              <a:rPr lang="fr-FR" sz="2800" dirty="0">
                <a:solidFill>
                  <a:schemeClr val="accent1"/>
                </a:solidFill>
                <a:latin typeface="Poppins SemiBold" panose="00000700000000000000" pitchFamily="50" charset="0"/>
                <a:ea typeface="+mj-ea"/>
                <a:cs typeface="Poppins SemiBold" panose="00000700000000000000" pitchFamily="50" charset="0"/>
              </a:rPr>
              <a:t>in the clinical stage</a:t>
            </a:r>
            <a:endParaRPr lang="fr-FR" dirty="0"/>
          </a:p>
        </p:txBody>
      </p:sp>
      <p:sp>
        <p:nvSpPr>
          <p:cNvPr id="4" name="Espace réservé du numéro de diapositive 3">
            <a:extLst>
              <a:ext uri="{FF2B5EF4-FFF2-40B4-BE49-F238E27FC236}">
                <a16:creationId xmlns:a16="http://schemas.microsoft.com/office/drawing/2014/main" id="{B34815E7-67A8-1C83-72B3-19F171F431D2}"/>
              </a:ext>
            </a:extLst>
          </p:cNvPr>
          <p:cNvSpPr>
            <a:spLocks noGrp="1"/>
          </p:cNvSpPr>
          <p:nvPr>
            <p:ph type="sldNum" sz="quarter" idx="4"/>
          </p:nvPr>
        </p:nvSpPr>
        <p:spPr/>
        <p:txBody>
          <a:bodyPr/>
          <a:lstStyle/>
          <a:p>
            <a:fld id="{F1B86CF3-7869-45D0-BF98-8BB331474EB7}" type="slidenum">
              <a:rPr lang="en-US" smtClean="0"/>
              <a:t>4</a:t>
            </a:fld>
            <a:endParaRPr lang="en-US" dirty="0"/>
          </a:p>
        </p:txBody>
      </p:sp>
      <p:pic>
        <p:nvPicPr>
          <p:cNvPr id="5" name="Espace réservé du contenu 29">
            <a:extLst>
              <a:ext uri="{FF2B5EF4-FFF2-40B4-BE49-F238E27FC236}">
                <a16:creationId xmlns:a16="http://schemas.microsoft.com/office/drawing/2014/main" id="{9390E712-6528-91B1-795A-598199A781BD}"/>
              </a:ext>
            </a:extLst>
          </p:cNvPr>
          <p:cNvPicPr>
            <a:picLocks noChangeAspect="1"/>
          </p:cNvPicPr>
          <p:nvPr/>
        </p:nvPicPr>
        <p:blipFill rotWithShape="1">
          <a:blip r:embed="rId3">
            <a:extLst>
              <a:ext uri="{28A0092B-C50C-407E-A947-70E740481C1C}">
                <a14:useLocalDpi xmlns:a14="http://schemas.microsoft.com/office/drawing/2010/main" val="0"/>
              </a:ext>
            </a:extLst>
          </a:blip>
          <a:srcRect l="27276" t="13750" r="41634" b="26861"/>
          <a:stretch/>
        </p:blipFill>
        <p:spPr>
          <a:xfrm>
            <a:off x="254064" y="1422855"/>
            <a:ext cx="1775237" cy="1878627"/>
          </a:xfrm>
          <a:prstGeom prst="rect">
            <a:avLst/>
          </a:prstGeom>
        </p:spPr>
      </p:pic>
      <p:grpSp>
        <p:nvGrpSpPr>
          <p:cNvPr id="15" name="Groupe 14">
            <a:extLst>
              <a:ext uri="{FF2B5EF4-FFF2-40B4-BE49-F238E27FC236}">
                <a16:creationId xmlns:a16="http://schemas.microsoft.com/office/drawing/2014/main" id="{FCEAD126-6307-6728-5D8D-77311FABFA94}"/>
              </a:ext>
            </a:extLst>
          </p:cNvPr>
          <p:cNvGrpSpPr/>
          <p:nvPr/>
        </p:nvGrpSpPr>
        <p:grpSpPr>
          <a:xfrm>
            <a:off x="2242197" y="2565810"/>
            <a:ext cx="5791462" cy="738664"/>
            <a:chOff x="3866289" y="2437689"/>
            <a:chExt cx="5791462" cy="738664"/>
          </a:xfrm>
        </p:grpSpPr>
        <p:sp>
          <p:nvSpPr>
            <p:cNvPr id="8" name="ZoneTexte 7">
              <a:extLst>
                <a:ext uri="{FF2B5EF4-FFF2-40B4-BE49-F238E27FC236}">
                  <a16:creationId xmlns:a16="http://schemas.microsoft.com/office/drawing/2014/main" id="{788B56A2-58B0-2533-9855-A7484F95DD08}"/>
                </a:ext>
              </a:extLst>
            </p:cNvPr>
            <p:cNvSpPr txBox="1"/>
            <p:nvPr/>
          </p:nvSpPr>
          <p:spPr>
            <a:xfrm>
              <a:off x="6281714" y="2437689"/>
              <a:ext cx="3376037" cy="738664"/>
            </a:xfrm>
            <a:prstGeom prst="rect">
              <a:avLst/>
            </a:prstGeom>
            <a:noFill/>
          </p:spPr>
          <p:txBody>
            <a:bodyPr wrap="square" anchor="ctr" anchorCtr="0">
              <a:spAutoFit/>
            </a:bodyPr>
            <a:lstStyle/>
            <a:p>
              <a:pPr marL="0" lvl="1"/>
              <a:r>
                <a:rPr lang="fr-FR" sz="1400" b="1" dirty="0">
                  <a:solidFill>
                    <a:schemeClr val="accent1"/>
                  </a:solidFill>
                  <a:latin typeface="Calibri" panose="020F0502020204030204" pitchFamily="34" charset="0"/>
                  <a:cs typeface="Calibri" panose="020F0502020204030204" pitchFamily="34" charset="0"/>
                </a:rPr>
                <a:t>Identify and validate new therapeutic targets </a:t>
              </a:r>
              <a:r>
                <a:rPr lang="fr-FR" sz="1400" dirty="0">
                  <a:latin typeface="Calibri" panose="020F0502020204030204" pitchFamily="34" charset="0"/>
                  <a:cs typeface="Calibri" panose="020F0502020204030204" pitchFamily="34" charset="0"/>
                </a:rPr>
                <a:t>to </a:t>
              </a:r>
              <a:r>
                <a:rPr lang="fr-FR" sz="1400" dirty="0" err="1">
                  <a:latin typeface="Calibri" panose="020F0502020204030204" pitchFamily="34" charset="0"/>
                  <a:cs typeface="Calibri" panose="020F0502020204030204" pitchFamily="34" charset="0"/>
                </a:rPr>
                <a:t>fight</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against</a:t>
              </a:r>
              <a:r>
                <a:rPr lang="fr-FR" sz="1400" dirty="0">
                  <a:latin typeface="Calibri" panose="020F0502020204030204" pitchFamily="34" charset="0"/>
                  <a:cs typeface="Calibri" panose="020F0502020204030204" pitchFamily="34" charset="0"/>
                </a:rPr>
                <a:t> treatment resistance in oncology</a:t>
              </a:r>
            </a:p>
          </p:txBody>
        </p:sp>
        <p:grpSp>
          <p:nvGrpSpPr>
            <p:cNvPr id="1037" name="Groupe 1036">
              <a:extLst>
                <a:ext uri="{FF2B5EF4-FFF2-40B4-BE49-F238E27FC236}">
                  <a16:creationId xmlns:a16="http://schemas.microsoft.com/office/drawing/2014/main" id="{37623203-5AA0-79B2-43C3-C07A33E90907}"/>
                </a:ext>
              </a:extLst>
            </p:cNvPr>
            <p:cNvGrpSpPr/>
            <p:nvPr/>
          </p:nvGrpSpPr>
          <p:grpSpPr>
            <a:xfrm>
              <a:off x="3866289" y="2456353"/>
              <a:ext cx="2324961" cy="684000"/>
              <a:chOff x="255303" y="-1045936"/>
              <a:chExt cx="2324961" cy="684000"/>
            </a:xfrm>
          </p:grpSpPr>
          <p:sp>
            <p:nvSpPr>
              <p:cNvPr id="11" name="Rectangle : coins arrondis 10">
                <a:extLst>
                  <a:ext uri="{FF2B5EF4-FFF2-40B4-BE49-F238E27FC236}">
                    <a16:creationId xmlns:a16="http://schemas.microsoft.com/office/drawing/2014/main" id="{E29FD6D9-28E1-B2E9-4F5C-D148A557A9C1}"/>
                  </a:ext>
                </a:extLst>
              </p:cNvPr>
              <p:cNvSpPr/>
              <p:nvPr/>
            </p:nvSpPr>
            <p:spPr>
              <a:xfrm>
                <a:off x="255303" y="-1045936"/>
                <a:ext cx="2324961" cy="68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Resistant and metastatic patients</a:t>
                </a:r>
              </a:p>
              <a:p>
                <a:pPr marL="447675">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ONCOSNIPER</a:t>
                </a:r>
              </a:p>
            </p:txBody>
          </p:sp>
          <p:sp>
            <p:nvSpPr>
              <p:cNvPr id="13" name="Ellipse 12">
                <a:extLst>
                  <a:ext uri="{FF2B5EF4-FFF2-40B4-BE49-F238E27FC236}">
                    <a16:creationId xmlns:a16="http://schemas.microsoft.com/office/drawing/2014/main" id="{403F2DC2-4C61-3F10-056D-8760C7FEE1ED}"/>
                  </a:ext>
                </a:extLst>
              </p:cNvPr>
              <p:cNvSpPr>
                <a:spLocks noChangeAspect="1"/>
              </p:cNvSpPr>
              <p:nvPr/>
            </p:nvSpPr>
            <p:spPr>
              <a:xfrm>
                <a:off x="338508"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grpSp>
        <p:nvGrpSpPr>
          <p:cNvPr id="6" name="Groupe 5">
            <a:extLst>
              <a:ext uri="{FF2B5EF4-FFF2-40B4-BE49-F238E27FC236}">
                <a16:creationId xmlns:a16="http://schemas.microsoft.com/office/drawing/2014/main" id="{C61BADCC-51E5-6463-C969-EE7E6210E505}"/>
              </a:ext>
            </a:extLst>
          </p:cNvPr>
          <p:cNvGrpSpPr/>
          <p:nvPr/>
        </p:nvGrpSpPr>
        <p:grpSpPr>
          <a:xfrm>
            <a:off x="2242197" y="3740273"/>
            <a:ext cx="5595517" cy="684000"/>
            <a:chOff x="3866291" y="3845546"/>
            <a:chExt cx="5595517" cy="684000"/>
          </a:xfrm>
        </p:grpSpPr>
        <p:sp>
          <p:nvSpPr>
            <p:cNvPr id="10" name="ZoneTexte 9">
              <a:extLst>
                <a:ext uri="{FF2B5EF4-FFF2-40B4-BE49-F238E27FC236}">
                  <a16:creationId xmlns:a16="http://schemas.microsoft.com/office/drawing/2014/main" id="{F21F5C23-0154-E356-5F50-BFFE85BF2FC1}"/>
                </a:ext>
              </a:extLst>
            </p:cNvPr>
            <p:cNvSpPr txBox="1"/>
            <p:nvPr/>
          </p:nvSpPr>
          <p:spPr>
            <a:xfrm>
              <a:off x="6274455" y="3934604"/>
              <a:ext cx="3187353" cy="523220"/>
            </a:xfrm>
            <a:prstGeom prst="rect">
              <a:avLst/>
            </a:prstGeom>
            <a:noFill/>
          </p:spPr>
          <p:txBody>
            <a:bodyPr wrap="square" anchor="ctr" anchorCtr="0">
              <a:spAutoFit/>
            </a:bodyPr>
            <a:lstStyle/>
            <a:p>
              <a:pPr marL="0" lvl="1"/>
              <a:r>
                <a:rPr lang="fr-FR" sz="1400" b="1" dirty="0">
                  <a:solidFill>
                    <a:schemeClr val="accent3"/>
                  </a:solidFill>
                  <a:latin typeface="Calibri" panose="020F0502020204030204" pitchFamily="34" charset="0"/>
                  <a:cs typeface="Calibri" panose="020F0502020204030204" pitchFamily="34" charset="0"/>
                </a:rPr>
                <a:t>Identify effective, highly specific kinase inhibitors</a:t>
              </a:r>
              <a:endParaRPr lang="fr-FR" sz="1400" dirty="0">
                <a:latin typeface="Calibri" panose="020F0502020204030204" pitchFamily="34" charset="0"/>
                <a:cs typeface="Calibri" panose="020F0502020204030204" pitchFamily="34" charset="0"/>
              </a:endParaRPr>
            </a:p>
          </p:txBody>
        </p:sp>
        <p:grpSp>
          <p:nvGrpSpPr>
            <p:cNvPr id="1036" name="Groupe 1035">
              <a:extLst>
                <a:ext uri="{FF2B5EF4-FFF2-40B4-BE49-F238E27FC236}">
                  <a16:creationId xmlns:a16="http://schemas.microsoft.com/office/drawing/2014/main" id="{5F703A42-EC3A-BA27-4FE7-C04A98F5ADBD}"/>
                </a:ext>
              </a:extLst>
            </p:cNvPr>
            <p:cNvGrpSpPr/>
            <p:nvPr/>
          </p:nvGrpSpPr>
          <p:grpSpPr>
            <a:xfrm>
              <a:off x="3866291" y="3845546"/>
              <a:ext cx="2324960" cy="684000"/>
              <a:chOff x="3664984" y="-1045936"/>
              <a:chExt cx="2324960" cy="684000"/>
            </a:xfrm>
          </p:grpSpPr>
          <p:sp>
            <p:nvSpPr>
              <p:cNvPr id="16" name="Rectangle : coins arrondis 15">
                <a:extLst>
                  <a:ext uri="{FF2B5EF4-FFF2-40B4-BE49-F238E27FC236}">
                    <a16:creationId xmlns:a16="http://schemas.microsoft.com/office/drawing/2014/main" id="{14BB43F4-65CE-E42A-32AF-B45D95097CFC}"/>
                  </a:ext>
                </a:extLst>
              </p:cNvPr>
              <p:cNvSpPr/>
              <p:nvPr/>
            </p:nvSpPr>
            <p:spPr>
              <a:xfrm>
                <a:off x="3664984" y="-1045936"/>
                <a:ext cx="2324960" cy="684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Kinase inhibitors</a:t>
                </a:r>
              </a:p>
              <a:p>
                <a:pPr marL="447675">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NANOCYCLIX®</a:t>
                </a:r>
              </a:p>
            </p:txBody>
          </p:sp>
          <p:sp>
            <p:nvSpPr>
              <p:cNvPr id="17" name="Ellipse 16">
                <a:extLst>
                  <a:ext uri="{FF2B5EF4-FFF2-40B4-BE49-F238E27FC236}">
                    <a16:creationId xmlns:a16="http://schemas.microsoft.com/office/drawing/2014/main" id="{7B39E065-898A-5E70-2769-273D1792B092}"/>
                  </a:ext>
                </a:extLst>
              </p:cNvPr>
              <p:cNvSpPr>
                <a:spLocks noChangeAspect="1"/>
              </p:cNvSpPr>
              <p:nvPr/>
            </p:nvSpPr>
            <p:spPr>
              <a:xfrm>
                <a:off x="3748188"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4" name="Groupe 13">
            <a:extLst>
              <a:ext uri="{FF2B5EF4-FFF2-40B4-BE49-F238E27FC236}">
                <a16:creationId xmlns:a16="http://schemas.microsoft.com/office/drawing/2014/main" id="{1CCDA8D8-1883-C6CA-2B9A-87761CAD0FAD}"/>
              </a:ext>
            </a:extLst>
          </p:cNvPr>
          <p:cNvGrpSpPr/>
          <p:nvPr/>
        </p:nvGrpSpPr>
        <p:grpSpPr>
          <a:xfrm>
            <a:off x="2242197" y="4877409"/>
            <a:ext cx="5474219" cy="756000"/>
            <a:chOff x="3866291" y="5111676"/>
            <a:chExt cx="5474219" cy="756000"/>
          </a:xfrm>
        </p:grpSpPr>
        <p:sp>
          <p:nvSpPr>
            <p:cNvPr id="12" name="ZoneTexte 11">
              <a:extLst>
                <a:ext uri="{FF2B5EF4-FFF2-40B4-BE49-F238E27FC236}">
                  <a16:creationId xmlns:a16="http://schemas.microsoft.com/office/drawing/2014/main" id="{D100879F-7D18-03B8-199F-345BFBCE9F28}"/>
                </a:ext>
              </a:extLst>
            </p:cNvPr>
            <p:cNvSpPr txBox="1"/>
            <p:nvPr/>
          </p:nvSpPr>
          <p:spPr>
            <a:xfrm>
              <a:off x="6281714" y="5111676"/>
              <a:ext cx="3058796" cy="756000"/>
            </a:xfrm>
            <a:prstGeom prst="rect">
              <a:avLst/>
            </a:prstGeom>
            <a:noFill/>
          </p:spPr>
          <p:txBody>
            <a:bodyPr wrap="square" anchor="ctr" anchorCtr="0">
              <a:noAutofit/>
            </a:bodyPr>
            <a:lstStyle/>
            <a:p>
              <a:pPr marL="0" lvl="1"/>
              <a:r>
                <a:rPr lang="fr-FR" sz="1400" b="1" dirty="0">
                  <a:solidFill>
                    <a:schemeClr val="accent5">
                      <a:lumMod val="75000"/>
                    </a:schemeClr>
                  </a:solidFill>
                  <a:latin typeface="Calibri" panose="020F0502020204030204" pitchFamily="34" charset="0"/>
                  <a:cs typeface="Calibri" panose="020F0502020204030204" pitchFamily="34" charset="0"/>
                </a:rPr>
                <a:t>Developing </a:t>
              </a:r>
              <a:r>
                <a:rPr lang="en-US" sz="1400" b="1" dirty="0">
                  <a:solidFill>
                    <a:schemeClr val="accent5">
                      <a:lumMod val="75000"/>
                    </a:schemeClr>
                  </a:solidFill>
                  <a:latin typeface="Calibri" panose="020F0502020204030204" pitchFamily="34" charset="0"/>
                  <a:cs typeface="Calibri" panose="020F0502020204030204" pitchFamily="34" charset="0"/>
                </a:rPr>
                <a:t>Vectorized Internal Radiation Therapy  </a:t>
              </a:r>
              <a:r>
                <a:rPr lang="fr-FR" sz="1400" dirty="0">
                  <a:latin typeface="Calibri" panose="020F0502020204030204" pitchFamily="34" charset="0"/>
                  <a:cs typeface="Calibri" panose="020F0502020204030204" pitchFamily="34" charset="0"/>
                </a:rPr>
                <a:t>for therapeutic use</a:t>
              </a:r>
            </a:p>
          </p:txBody>
        </p:sp>
        <p:grpSp>
          <p:nvGrpSpPr>
            <p:cNvPr id="1035" name="Groupe 1034">
              <a:extLst>
                <a:ext uri="{FF2B5EF4-FFF2-40B4-BE49-F238E27FC236}">
                  <a16:creationId xmlns:a16="http://schemas.microsoft.com/office/drawing/2014/main" id="{908A4662-44A9-6600-FE6F-BA217687FE53}"/>
                </a:ext>
              </a:extLst>
            </p:cNvPr>
            <p:cNvGrpSpPr/>
            <p:nvPr/>
          </p:nvGrpSpPr>
          <p:grpSpPr>
            <a:xfrm>
              <a:off x="3866291" y="5147676"/>
              <a:ext cx="2324960" cy="684000"/>
              <a:chOff x="6946193" y="-1045936"/>
              <a:chExt cx="2324960" cy="684000"/>
            </a:xfrm>
          </p:grpSpPr>
          <p:sp>
            <p:nvSpPr>
              <p:cNvPr id="20" name="Rectangle : coins arrondis 19">
                <a:extLst>
                  <a:ext uri="{FF2B5EF4-FFF2-40B4-BE49-F238E27FC236}">
                    <a16:creationId xmlns:a16="http://schemas.microsoft.com/office/drawing/2014/main" id="{E5B69113-D8F0-2399-7DC3-0F6A0E8667B1}"/>
                  </a:ext>
                </a:extLst>
              </p:cNvPr>
              <p:cNvSpPr/>
              <p:nvPr/>
            </p:nvSpPr>
            <p:spPr>
              <a:xfrm>
                <a:off x="6946193" y="-1045936"/>
                <a:ext cx="2324960" cy="684000"/>
              </a:xfrm>
              <a:prstGeom prst="roundRect">
                <a:avLst>
                  <a:gd name="adj" fmla="val 5000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7675" marR="0" lvl="0" defTabSz="914400" rtl="0" eaLnBrk="1" fontAlgn="auto" latinLnBrk="0" hangingPunct="1">
                  <a:lnSpc>
                    <a:spcPct val="100000"/>
                  </a:lnSpc>
                  <a:spcBef>
                    <a:spcPts val="0"/>
                  </a:spcBef>
                  <a:spcAft>
                    <a:spcPts val="0"/>
                  </a:spcAft>
                  <a:buClrTx/>
                  <a:buSzTx/>
                  <a:buFontTx/>
                  <a:buNone/>
                  <a:tabLst/>
                  <a:defRPr/>
                </a:pPr>
                <a:r>
                  <a:rPr kumimoji="0" lang="fr-FR" sz="1200" i="0" u="none" strike="noStrike" kern="1200" cap="none" spc="0" normalizeH="0" baseline="0" noProof="0" dirty="0" err="1">
                    <a:ln>
                      <a:noFill/>
                    </a:ln>
                    <a:solidFill>
                      <a:prstClr val="white"/>
                    </a:solidFill>
                    <a:effectLst/>
                    <a:uLnTx/>
                    <a:uFillTx/>
                    <a:latin typeface="Calibri" panose="020F0502020204030204"/>
                    <a:ea typeface="+mn-ea"/>
                    <a:cs typeface="+mn-cs"/>
                  </a:rPr>
                  <a:t>Radioconjugate</a:t>
                </a: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200" i="0" u="none" strike="noStrike" kern="1200" cap="none" spc="0" normalizeH="0" baseline="0" noProof="0" dirty="0" err="1">
                    <a:ln>
                      <a:noFill/>
                    </a:ln>
                    <a:solidFill>
                      <a:prstClr val="white"/>
                    </a:solidFill>
                    <a:effectLst/>
                    <a:uLnTx/>
                    <a:uFillTx/>
                    <a:latin typeface="Calibri" panose="020F0502020204030204"/>
                    <a:ea typeface="+mn-ea"/>
                    <a:cs typeface="+mn-cs"/>
                  </a:rPr>
                  <a:t>Vector</a:t>
                </a:r>
                <a:r>
                  <a:rPr kumimoji="0" lang="fr-FR" sz="120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47675">
                  <a:defRPr/>
                </a:pPr>
                <a:r>
                  <a:rPr kumimoji="0" lang="fr-FR" sz="1400" b="1" i="0" u="none" strike="noStrike" kern="1200" cap="none" spc="0" normalizeH="0" baseline="0" noProof="0" dirty="0" err="1">
                    <a:ln>
                      <a:noFill/>
                    </a:ln>
                    <a:solidFill>
                      <a:prstClr val="white"/>
                    </a:solidFill>
                    <a:effectLst/>
                    <a:uLnTx/>
                    <a:uFillTx/>
                    <a:latin typeface="Calibri" panose="020F0502020204030204"/>
                    <a:ea typeface="+mn-ea"/>
                    <a:cs typeface="+mn-cs"/>
                  </a:rPr>
                  <a:t>PROMETHE</a:t>
                </a:r>
                <a:endPar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Ellipse 20">
                <a:extLst>
                  <a:ext uri="{FF2B5EF4-FFF2-40B4-BE49-F238E27FC236}">
                    <a16:creationId xmlns:a16="http://schemas.microsoft.com/office/drawing/2014/main" id="{AA31AB67-7957-495E-1EBD-0E15CEE35D99}"/>
                  </a:ext>
                </a:extLst>
              </p:cNvPr>
              <p:cNvSpPr>
                <a:spLocks noChangeAspect="1"/>
              </p:cNvSpPr>
              <p:nvPr/>
            </p:nvSpPr>
            <p:spPr>
              <a:xfrm>
                <a:off x="7029397" y="-939381"/>
                <a:ext cx="470890" cy="470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grpSp>
        <p:nvGrpSpPr>
          <p:cNvPr id="1051" name="Groupe 1050">
            <a:extLst>
              <a:ext uri="{FF2B5EF4-FFF2-40B4-BE49-F238E27FC236}">
                <a16:creationId xmlns:a16="http://schemas.microsoft.com/office/drawing/2014/main" id="{1D24A1EB-761E-6F75-E4A4-96A9A418C9ED}"/>
              </a:ext>
            </a:extLst>
          </p:cNvPr>
          <p:cNvGrpSpPr/>
          <p:nvPr/>
        </p:nvGrpSpPr>
        <p:grpSpPr>
          <a:xfrm>
            <a:off x="2242197" y="1771990"/>
            <a:ext cx="6283882" cy="381299"/>
            <a:chOff x="3627804" y="1487868"/>
            <a:chExt cx="6283882" cy="381299"/>
          </a:xfrm>
        </p:grpSpPr>
        <p:sp>
          <p:nvSpPr>
            <p:cNvPr id="1040" name="Espace réservé du contenu 2">
              <a:extLst>
                <a:ext uri="{FF2B5EF4-FFF2-40B4-BE49-F238E27FC236}">
                  <a16:creationId xmlns:a16="http://schemas.microsoft.com/office/drawing/2014/main" id="{0B5E0F50-FF31-4B34-40B3-FCB35AF99D38}"/>
                </a:ext>
              </a:extLst>
            </p:cNvPr>
            <p:cNvSpPr txBox="1">
              <a:spLocks/>
            </p:cNvSpPr>
            <p:nvPr/>
          </p:nvSpPr>
          <p:spPr>
            <a:xfrm>
              <a:off x="3627804" y="1487868"/>
              <a:ext cx="6283882" cy="381299"/>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dirty="0">
                  <a:solidFill>
                    <a:schemeClr val="accent2"/>
                  </a:solidFill>
                </a:rPr>
                <a:t>Three innovative and </a:t>
              </a:r>
              <a:r>
                <a:rPr lang="fr-FR" sz="2000" b="1" dirty="0" err="1">
                  <a:solidFill>
                    <a:schemeClr val="accent2"/>
                  </a:solidFill>
                </a:rPr>
                <a:t>proprietary</a:t>
              </a:r>
              <a:r>
                <a:rPr lang="fr-FR" sz="2000" b="1" dirty="0">
                  <a:solidFill>
                    <a:schemeClr val="accent2"/>
                  </a:solidFill>
                </a:rPr>
                <a:t> technologies</a:t>
              </a:r>
            </a:p>
          </p:txBody>
        </p:sp>
        <p:cxnSp>
          <p:nvCxnSpPr>
            <p:cNvPr id="1047" name="Connecteur droit 1046">
              <a:extLst>
                <a:ext uri="{FF2B5EF4-FFF2-40B4-BE49-F238E27FC236}">
                  <a16:creationId xmlns:a16="http://schemas.microsoft.com/office/drawing/2014/main" id="{BCDA0767-BCDE-5FF5-CE16-D184044582A9}"/>
                </a:ext>
              </a:extLst>
            </p:cNvPr>
            <p:cNvCxnSpPr>
              <a:cxnSpLocks/>
            </p:cNvCxnSpPr>
            <p:nvPr/>
          </p:nvCxnSpPr>
          <p:spPr>
            <a:xfrm>
              <a:off x="3759219" y="1869167"/>
              <a:ext cx="549683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C4967518-0B59-1796-26F9-A07934CB800C}"/>
              </a:ext>
            </a:extLst>
          </p:cNvPr>
          <p:cNvSpPr/>
          <p:nvPr/>
        </p:nvSpPr>
        <p:spPr>
          <a:xfrm>
            <a:off x="8414136" y="1868917"/>
            <a:ext cx="3376037" cy="3764491"/>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SEngine Precision Medicine Raises $5.1 Million Series A to">
            <a:extLst>
              <a:ext uri="{FF2B5EF4-FFF2-40B4-BE49-F238E27FC236}">
                <a16:creationId xmlns:a16="http://schemas.microsoft.com/office/drawing/2014/main" id="{12F16025-7479-9262-AD36-BF738A24A85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22454" y="4531577"/>
            <a:ext cx="1233214" cy="394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rvier — Wikipédia">
            <a:extLst>
              <a:ext uri="{FF2B5EF4-FFF2-40B4-BE49-F238E27FC236}">
                <a16:creationId xmlns:a16="http://schemas.microsoft.com/office/drawing/2014/main" id="{8A7D29A2-0FA6-E839-9192-C5BBC8124FE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883" t="32699" r="10813" b="23603"/>
          <a:stretch/>
        </p:blipFill>
        <p:spPr bwMode="auto">
          <a:xfrm>
            <a:off x="8766705" y="4512925"/>
            <a:ext cx="1321244" cy="497924"/>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e 1048">
            <a:extLst>
              <a:ext uri="{FF2B5EF4-FFF2-40B4-BE49-F238E27FC236}">
                <a16:creationId xmlns:a16="http://schemas.microsoft.com/office/drawing/2014/main" id="{060AED29-D5EA-C934-C25F-AEF478B69EDC}"/>
              </a:ext>
            </a:extLst>
          </p:cNvPr>
          <p:cNvGrpSpPr/>
          <p:nvPr/>
        </p:nvGrpSpPr>
        <p:grpSpPr>
          <a:xfrm>
            <a:off x="8566255" y="3678990"/>
            <a:ext cx="3118438" cy="468000"/>
            <a:chOff x="8921857" y="4267020"/>
            <a:chExt cx="3118438" cy="468000"/>
          </a:xfrm>
        </p:grpSpPr>
        <p:sp>
          <p:nvSpPr>
            <p:cNvPr id="26" name="Espace réservé du contenu 2">
              <a:extLst>
                <a:ext uri="{FF2B5EF4-FFF2-40B4-BE49-F238E27FC236}">
                  <a16:creationId xmlns:a16="http://schemas.microsoft.com/office/drawing/2014/main" id="{2A95DAF2-096F-B1CB-E4B8-E910F1D32B6B}"/>
                </a:ext>
              </a:extLst>
            </p:cNvPr>
            <p:cNvSpPr txBox="1">
              <a:spLocks/>
            </p:cNvSpPr>
            <p:nvPr/>
          </p:nvSpPr>
          <p:spPr>
            <a:xfrm>
              <a:off x="9420336" y="4303551"/>
              <a:ext cx="2619959" cy="394938"/>
            </a:xfrm>
            <a:prstGeom prst="rect">
              <a:avLst/>
            </a:prstGeom>
          </p:spPr>
          <p:txBody>
            <a:bodyPr vert="horz" lIns="36000" tIns="36000" rIns="36000" bIns="3600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fr-FR" sz="1600" b="1" dirty="0">
                  <a:solidFill>
                    <a:schemeClr val="accent2"/>
                  </a:solidFill>
                  <a:latin typeface="+mj-lt"/>
                </a:rPr>
                <a:t>Structuring partnerships</a:t>
              </a:r>
            </a:p>
          </p:txBody>
        </p:sp>
        <p:grpSp>
          <p:nvGrpSpPr>
            <p:cNvPr id="1043" name="Groupe 1042">
              <a:extLst>
                <a:ext uri="{FF2B5EF4-FFF2-40B4-BE49-F238E27FC236}">
                  <a16:creationId xmlns:a16="http://schemas.microsoft.com/office/drawing/2014/main" id="{CD4C9935-2F4D-F375-8DF9-1F799CCBEE8A}"/>
                </a:ext>
              </a:extLst>
            </p:cNvPr>
            <p:cNvGrpSpPr/>
            <p:nvPr/>
          </p:nvGrpSpPr>
          <p:grpSpPr>
            <a:xfrm>
              <a:off x="8921857" y="4267020"/>
              <a:ext cx="468000" cy="468000"/>
              <a:chOff x="8979762" y="4267020"/>
              <a:chExt cx="468000" cy="468000"/>
            </a:xfrm>
          </p:grpSpPr>
          <p:sp>
            <p:nvSpPr>
              <p:cNvPr id="1027" name="Ellipse 1026">
                <a:extLst>
                  <a:ext uri="{FF2B5EF4-FFF2-40B4-BE49-F238E27FC236}">
                    <a16:creationId xmlns:a16="http://schemas.microsoft.com/office/drawing/2014/main" id="{49B11E0C-ADB3-2ADF-3544-2F6A6DB2E4EF}"/>
                  </a:ext>
                </a:extLst>
              </p:cNvPr>
              <p:cNvSpPr>
                <a:spLocks noChangeAspect="1"/>
              </p:cNvSpPr>
              <p:nvPr/>
            </p:nvSpPr>
            <p:spPr>
              <a:xfrm>
                <a:off x="8979762" y="4267020"/>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41" name="Graphique 1040" descr="Poignée de main contour">
                <a:extLst>
                  <a:ext uri="{FF2B5EF4-FFF2-40B4-BE49-F238E27FC236}">
                    <a16:creationId xmlns:a16="http://schemas.microsoft.com/office/drawing/2014/main" id="{B5846B76-7DE5-C0F4-3AE4-1D93F9464B6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2490" b="15034"/>
              <a:stretch/>
            </p:blipFill>
            <p:spPr>
              <a:xfrm>
                <a:off x="9026486" y="4365289"/>
                <a:ext cx="374553" cy="271462"/>
              </a:xfrm>
              <a:prstGeom prst="rect">
                <a:avLst/>
              </a:prstGeom>
            </p:spPr>
          </p:pic>
        </p:grpSp>
      </p:grpSp>
      <p:grpSp>
        <p:nvGrpSpPr>
          <p:cNvPr id="1048" name="Groupe 1047">
            <a:extLst>
              <a:ext uri="{FF2B5EF4-FFF2-40B4-BE49-F238E27FC236}">
                <a16:creationId xmlns:a16="http://schemas.microsoft.com/office/drawing/2014/main" id="{E8959FB8-055A-326F-0B0D-2717426FAD5D}"/>
              </a:ext>
            </a:extLst>
          </p:cNvPr>
          <p:cNvGrpSpPr/>
          <p:nvPr/>
        </p:nvGrpSpPr>
        <p:grpSpPr>
          <a:xfrm>
            <a:off x="8610081" y="2275737"/>
            <a:ext cx="2945587" cy="1171906"/>
            <a:chOff x="8921857" y="2389902"/>
            <a:chExt cx="2945587" cy="1171906"/>
          </a:xfrm>
        </p:grpSpPr>
        <p:sp>
          <p:nvSpPr>
            <p:cNvPr id="23" name="Espace réservé du contenu 2">
              <a:extLst>
                <a:ext uri="{FF2B5EF4-FFF2-40B4-BE49-F238E27FC236}">
                  <a16:creationId xmlns:a16="http://schemas.microsoft.com/office/drawing/2014/main" id="{F09944F7-3A3A-7783-2103-BB80C9A88E8B}"/>
                </a:ext>
              </a:extLst>
            </p:cNvPr>
            <p:cNvSpPr txBox="1">
              <a:spLocks/>
            </p:cNvSpPr>
            <p:nvPr/>
          </p:nvSpPr>
          <p:spPr>
            <a:xfrm>
              <a:off x="9420336" y="2389902"/>
              <a:ext cx="2447108" cy="1171906"/>
            </a:xfrm>
            <a:prstGeom prst="rect">
              <a:avLst/>
            </a:prstGeom>
          </p:spPr>
          <p:txBody>
            <a:bodyPr vert="horz" lIns="36000" tIns="36000" rIns="36000" bIns="36000" rtlCol="0" anchor="ctr" anchorCtr="0">
              <a:noAutofit/>
            </a:bodyPr>
            <a:lstStyle>
              <a:lvl1pPr marL="228600" indent="-228600" algn="l" defTabSz="914400" rtl="0" eaLnBrk="1" latinLnBrk="0" hangingPunct="1">
                <a:lnSpc>
                  <a:spcPct val="90000"/>
                </a:lnSpc>
                <a:spcBef>
                  <a:spcPts val="1000"/>
                </a:spcBef>
                <a:buFontTx/>
                <a:buBlip>
                  <a:blip r:embed="rId4"/>
                </a:buBlip>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fr-FR" sz="1600" b="1" dirty="0">
                  <a:solidFill>
                    <a:schemeClr val="accent2"/>
                  </a:solidFill>
                  <a:latin typeface="+mj-lt"/>
                </a:rPr>
                <a:t>Three molecules in </a:t>
              </a:r>
              <a:r>
                <a:rPr lang="fr-FR" sz="1600" b="1" dirty="0" err="1">
                  <a:solidFill>
                    <a:schemeClr val="accent2"/>
                  </a:solidFill>
                  <a:latin typeface="+mj-lt"/>
                </a:rPr>
                <a:t>clinical</a:t>
              </a:r>
              <a:r>
                <a:rPr lang="fr-FR" sz="1600" b="1" dirty="0">
                  <a:solidFill>
                    <a:schemeClr val="accent2"/>
                  </a:solidFill>
                  <a:latin typeface="+mj-lt"/>
                </a:rPr>
                <a:t> stage </a:t>
              </a:r>
              <a:r>
                <a:rPr lang="fr-FR" sz="1400" b="1" dirty="0">
                  <a:solidFill>
                    <a:schemeClr val="accent2"/>
                  </a:solidFill>
                  <a:latin typeface="+mj-lt"/>
                </a:rPr>
                <a:t>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Parkinson's disease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IBD </a:t>
              </a:r>
            </a:p>
            <a:p>
              <a:pPr marL="171450" indent="-171450">
                <a:lnSpc>
                  <a:spcPct val="110000"/>
                </a:lnSpc>
                <a:spcBef>
                  <a:spcPts val="0"/>
                </a:spcBef>
                <a:buFont typeface="Arial" panose="020B0604020202020204" pitchFamily="34" charset="0"/>
                <a:buChar char="•"/>
              </a:pPr>
              <a:r>
                <a:rPr lang="fr-FR" sz="1200" dirty="0">
                  <a:solidFill>
                    <a:schemeClr val="tx1"/>
                  </a:solidFill>
                  <a:latin typeface="+mj-lt"/>
                </a:rPr>
                <a:t>Radiotracer in oncology</a:t>
              </a:r>
            </a:p>
          </p:txBody>
        </p:sp>
        <p:grpSp>
          <p:nvGrpSpPr>
            <p:cNvPr id="1046" name="Groupe 1045">
              <a:extLst>
                <a:ext uri="{FF2B5EF4-FFF2-40B4-BE49-F238E27FC236}">
                  <a16:creationId xmlns:a16="http://schemas.microsoft.com/office/drawing/2014/main" id="{7422E030-C349-7E75-FA67-91C302CED770}"/>
                </a:ext>
              </a:extLst>
            </p:cNvPr>
            <p:cNvGrpSpPr/>
            <p:nvPr/>
          </p:nvGrpSpPr>
          <p:grpSpPr>
            <a:xfrm>
              <a:off x="8921857" y="2443504"/>
              <a:ext cx="468000" cy="468000"/>
              <a:chOff x="8979762" y="2443504"/>
              <a:chExt cx="468000" cy="468000"/>
            </a:xfrm>
          </p:grpSpPr>
          <p:sp>
            <p:nvSpPr>
              <p:cNvPr id="30" name="Ellipse 29">
                <a:extLst>
                  <a:ext uri="{FF2B5EF4-FFF2-40B4-BE49-F238E27FC236}">
                    <a16:creationId xmlns:a16="http://schemas.microsoft.com/office/drawing/2014/main" id="{D3342D71-7B68-EDB7-F394-E81972C86098}"/>
                  </a:ext>
                </a:extLst>
              </p:cNvPr>
              <p:cNvSpPr>
                <a:spLocks noChangeAspect="1"/>
              </p:cNvSpPr>
              <p:nvPr/>
            </p:nvSpPr>
            <p:spPr>
              <a:xfrm>
                <a:off x="8979762" y="2443504"/>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45" name="Graphique 1044" descr="Microbe contour">
                <a:extLst>
                  <a:ext uri="{FF2B5EF4-FFF2-40B4-BE49-F238E27FC236}">
                    <a16:creationId xmlns:a16="http://schemas.microsoft.com/office/drawing/2014/main" id="{4D6F7351-1F4E-89C9-8F1F-D44B59D58C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1154" y="2504896"/>
                <a:ext cx="345217" cy="345217"/>
              </a:xfrm>
              <a:prstGeom prst="rect">
                <a:avLst/>
              </a:prstGeom>
            </p:spPr>
          </p:pic>
        </p:grpSp>
      </p:grpSp>
      <p:pic>
        <p:nvPicPr>
          <p:cNvPr id="9" name="Image 8" descr="Une image contenant texte, cténophore, lumière, ciel nocturne&#10;&#10;Description générée automatiquement">
            <a:extLst>
              <a:ext uri="{FF2B5EF4-FFF2-40B4-BE49-F238E27FC236}">
                <a16:creationId xmlns:a16="http://schemas.microsoft.com/office/drawing/2014/main" id="{59D99172-6DFB-70E2-558B-A60978D5CF0F}"/>
              </a:ext>
            </a:extLst>
          </p:cNvPr>
          <p:cNvPicPr>
            <a:picLocks noChangeAspect="1"/>
          </p:cNvPicPr>
          <p:nvPr/>
        </p:nvPicPr>
        <p:blipFill rotWithShape="1">
          <a:blip r:embed="rId12">
            <a:extLst>
              <a:ext uri="{28A0092B-C50C-407E-A947-70E740481C1C}">
                <a14:useLocalDpi xmlns:a14="http://schemas.microsoft.com/office/drawing/2010/main" val="0"/>
              </a:ext>
            </a:extLst>
          </a:blip>
          <a:srcRect r="80713"/>
          <a:stretch/>
        </p:blipFill>
        <p:spPr>
          <a:xfrm>
            <a:off x="2399793" y="5070762"/>
            <a:ext cx="322106" cy="369293"/>
          </a:xfrm>
          <a:prstGeom prst="rect">
            <a:avLst/>
          </a:prstGeom>
        </p:spPr>
      </p:pic>
      <p:pic>
        <p:nvPicPr>
          <p:cNvPr id="29" name="Image 28" descr="Une image contenant texte, cténophore, lumière, ciel nocturne&#10;&#10;Description générée automatiquement">
            <a:extLst>
              <a:ext uri="{FF2B5EF4-FFF2-40B4-BE49-F238E27FC236}">
                <a16:creationId xmlns:a16="http://schemas.microsoft.com/office/drawing/2014/main" id="{0538AFCD-A656-3BF4-87A9-24333D435739}"/>
              </a:ext>
            </a:extLst>
          </p:cNvPr>
          <p:cNvPicPr>
            <a:picLocks noChangeAspect="1"/>
          </p:cNvPicPr>
          <p:nvPr/>
        </p:nvPicPr>
        <p:blipFill rotWithShape="1">
          <a:blip r:embed="rId12">
            <a:extLst>
              <a:ext uri="{28A0092B-C50C-407E-A947-70E740481C1C}">
                <a14:useLocalDpi xmlns:a14="http://schemas.microsoft.com/office/drawing/2010/main" val="0"/>
              </a:ext>
            </a:extLst>
          </a:blip>
          <a:srcRect l="39612" r="39689"/>
          <a:stretch/>
        </p:blipFill>
        <p:spPr>
          <a:xfrm>
            <a:off x="2315566" y="3863100"/>
            <a:ext cx="427599" cy="456790"/>
          </a:xfrm>
          <a:prstGeom prst="rect">
            <a:avLst/>
          </a:prstGeom>
        </p:spPr>
      </p:pic>
      <p:pic>
        <p:nvPicPr>
          <p:cNvPr id="32" name="Image 31" descr="Une image contenant texte, cténophore, lumière, ciel nocturne&#10;&#10;Description générée automatiquement">
            <a:extLst>
              <a:ext uri="{FF2B5EF4-FFF2-40B4-BE49-F238E27FC236}">
                <a16:creationId xmlns:a16="http://schemas.microsoft.com/office/drawing/2014/main" id="{7B26E588-A307-2ED8-C805-2590AB398C48}"/>
              </a:ext>
            </a:extLst>
          </p:cNvPr>
          <p:cNvPicPr>
            <a:picLocks noChangeAspect="1"/>
          </p:cNvPicPr>
          <p:nvPr/>
        </p:nvPicPr>
        <p:blipFill rotWithShape="1">
          <a:blip r:embed="rId12">
            <a:extLst>
              <a:ext uri="{28A0092B-C50C-407E-A947-70E740481C1C}">
                <a14:useLocalDpi xmlns:a14="http://schemas.microsoft.com/office/drawing/2010/main" val="0"/>
              </a:ext>
            </a:extLst>
          </a:blip>
          <a:srcRect l="81113"/>
          <a:stretch/>
        </p:blipFill>
        <p:spPr>
          <a:xfrm>
            <a:off x="2307766" y="2614456"/>
            <a:ext cx="495938" cy="580627"/>
          </a:xfrm>
          <a:prstGeom prst="rect">
            <a:avLst/>
          </a:prstGeom>
        </p:spPr>
      </p:pic>
      <p:pic>
        <p:nvPicPr>
          <p:cNvPr id="3" name="Graphique 2">
            <a:extLst>
              <a:ext uri="{FF2B5EF4-FFF2-40B4-BE49-F238E27FC236}">
                <a16:creationId xmlns:a16="http://schemas.microsoft.com/office/drawing/2014/main" id="{D360E804-0838-581F-777C-EAA632ED33CE}"/>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t="16734" r="9860"/>
          <a:stretch/>
        </p:blipFill>
        <p:spPr>
          <a:xfrm>
            <a:off x="10372142" y="0"/>
            <a:ext cx="1819858" cy="1681064"/>
          </a:xfrm>
          <a:prstGeom prst="rect">
            <a:avLst/>
          </a:prstGeom>
        </p:spPr>
      </p:pic>
    </p:spTree>
    <p:extLst>
      <p:ext uri="{BB962C8B-B14F-4D97-AF65-F5344CB8AC3E}">
        <p14:creationId xmlns:p14="http://schemas.microsoft.com/office/powerpoint/2010/main" val="2567501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5440795" y="2561289"/>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Positional</a:t>
            </a:r>
            <a:r>
              <a:rPr lang="fr-FR" dirty="0"/>
              <a:t> </a:t>
            </a:r>
          </a:p>
          <a:p>
            <a:pPr algn="ctr"/>
            <a:r>
              <a:rPr lang="fr-FR" dirty="0" err="1"/>
              <a:t>encoding</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10061284"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972800" y="2505670"/>
            <a:ext cx="1060802"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6899695" y="2561289"/>
            <a:ext cx="160208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Embedding</a:t>
            </a:r>
            <a:endParaRPr lang="fr-FR" dirty="0"/>
          </a:p>
        </p:txBody>
      </p:sp>
      <p:sp>
        <p:nvSpPr>
          <p:cNvPr id="12" name="Rectangle 11">
            <a:extLst>
              <a:ext uri="{FF2B5EF4-FFF2-40B4-BE49-F238E27FC236}">
                <a16:creationId xmlns:a16="http://schemas.microsoft.com/office/drawing/2014/main" id="{483B9BA8-5D54-591A-877C-F10ABB0A08ED}"/>
              </a:ext>
            </a:extLst>
          </p:cNvPr>
          <p:cNvSpPr/>
          <p:nvPr/>
        </p:nvSpPr>
        <p:spPr>
          <a:xfrm>
            <a:off x="8605017" y="256396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self</a:t>
            </a:r>
          </a:p>
          <a:p>
            <a:pPr algn="ctr"/>
            <a:r>
              <a:rPr lang="fr-FR" dirty="0"/>
              <a:t>attention</a:t>
            </a:r>
          </a:p>
        </p:txBody>
      </p:sp>
      <p:sp>
        <p:nvSpPr>
          <p:cNvPr id="13" name="Rectangle 12">
            <a:extLst>
              <a:ext uri="{FF2B5EF4-FFF2-40B4-BE49-F238E27FC236}">
                <a16:creationId xmlns:a16="http://schemas.microsoft.com/office/drawing/2014/main" id="{A7245648-81DF-AC8A-C821-D0BCE1586149}"/>
              </a:ext>
            </a:extLst>
          </p:cNvPr>
          <p:cNvSpPr/>
          <p:nvPr/>
        </p:nvSpPr>
        <p:spPr>
          <a:xfrm>
            <a:off x="6899695" y="3710858"/>
            <a:ext cx="3007636" cy="736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Skip connections</a:t>
            </a:r>
          </a:p>
        </p:txBody>
      </p:sp>
      <p:sp>
        <p:nvSpPr>
          <p:cNvPr id="9" name="Rectangle 8">
            <a:extLst>
              <a:ext uri="{FF2B5EF4-FFF2-40B4-BE49-F238E27FC236}">
                <a16:creationId xmlns:a16="http://schemas.microsoft.com/office/drawing/2014/main" id="{C02E6872-D3D9-C745-55A8-459D0465FF9B}"/>
              </a:ext>
            </a:extLst>
          </p:cNvPr>
          <p:cNvSpPr/>
          <p:nvPr/>
        </p:nvSpPr>
        <p:spPr>
          <a:xfrm>
            <a:off x="4301537" y="2573405"/>
            <a:ext cx="1060802"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Token</a:t>
            </a:r>
            <a:endParaRPr lang="fr-FR" dirty="0"/>
          </a:p>
        </p:txBody>
      </p:sp>
    </p:spTree>
    <p:extLst>
      <p:ext uri="{BB962C8B-B14F-4D97-AF65-F5344CB8AC3E}">
        <p14:creationId xmlns:p14="http://schemas.microsoft.com/office/powerpoint/2010/main" val="3734511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His majesty, the transformer</a:t>
            </a:r>
            <a:endParaRPr lang="fr-FR" dirty="0"/>
          </a:p>
        </p:txBody>
      </p:sp>
      <p:pic>
        <p:nvPicPr>
          <p:cNvPr id="5" name="Image 4">
            <a:extLst>
              <a:ext uri="{FF2B5EF4-FFF2-40B4-BE49-F238E27FC236}">
                <a16:creationId xmlns:a16="http://schemas.microsoft.com/office/drawing/2014/main" id="{AE424576-97B0-A045-0DCC-65C8EB81EFBA}"/>
              </a:ext>
            </a:extLst>
          </p:cNvPr>
          <p:cNvPicPr>
            <a:picLocks noChangeAspect="1"/>
          </p:cNvPicPr>
          <p:nvPr/>
        </p:nvPicPr>
        <p:blipFill>
          <a:blip r:embed="rId2"/>
          <a:stretch>
            <a:fillRect/>
          </a:stretch>
        </p:blipFill>
        <p:spPr>
          <a:xfrm>
            <a:off x="7380059" y="166956"/>
            <a:ext cx="3842718" cy="5769678"/>
          </a:xfrm>
          <a:prstGeom prst="rect">
            <a:avLst/>
          </a:prstGeom>
        </p:spPr>
      </p:pic>
      <p:sp>
        <p:nvSpPr>
          <p:cNvPr id="6" name="ZoneTexte 5">
            <a:extLst>
              <a:ext uri="{FF2B5EF4-FFF2-40B4-BE49-F238E27FC236}">
                <a16:creationId xmlns:a16="http://schemas.microsoft.com/office/drawing/2014/main" id="{D4339D7A-F16A-A17F-8EE6-F03BCC4D3A23}"/>
              </a:ext>
            </a:extLst>
          </p:cNvPr>
          <p:cNvSpPr txBox="1"/>
          <p:nvPr/>
        </p:nvSpPr>
        <p:spPr>
          <a:xfrm>
            <a:off x="516194" y="2153350"/>
            <a:ext cx="6061587"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Originally</a:t>
            </a:r>
            <a:r>
              <a:rPr lang="fr-FR" dirty="0"/>
              <a:t> </a:t>
            </a:r>
            <a:r>
              <a:rPr lang="fr-FR" dirty="0" err="1"/>
              <a:t>invented</a:t>
            </a:r>
            <a:r>
              <a:rPr lang="fr-FR" dirty="0"/>
              <a:t> for machine translation, </a:t>
            </a:r>
            <a:r>
              <a:rPr lang="fr-FR" dirty="0" err="1"/>
              <a:t>it</a:t>
            </a:r>
            <a:r>
              <a:rPr lang="fr-FR" dirty="0"/>
              <a:t> has </a:t>
            </a:r>
            <a:r>
              <a:rPr lang="fr-FR" dirty="0" err="1"/>
              <a:t>become</a:t>
            </a:r>
            <a:r>
              <a:rPr lang="fr-FR" dirty="0"/>
              <a:t> the standard for all the </a:t>
            </a:r>
            <a:r>
              <a:rPr lang="fr-FR" dirty="0" err="1"/>
              <a:t>tasks</a:t>
            </a:r>
            <a:r>
              <a:rPr lang="fr-FR" dirty="0"/>
              <a:t> in NLP</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a:t>
            </a:r>
            <a:r>
              <a:rPr lang="fr-FR" dirty="0" err="1"/>
              <a:t>today</a:t>
            </a:r>
            <a:r>
              <a:rPr lang="fr-FR" dirty="0"/>
              <a:t> for </a:t>
            </a:r>
            <a:r>
              <a:rPr lang="fr-FR" dirty="0" err="1"/>
              <a:t>any</a:t>
            </a:r>
            <a:r>
              <a:rPr lang="fr-FR" dirty="0"/>
              <a:t> type of </a:t>
            </a:r>
            <a:r>
              <a:rPr lang="fr-FR" dirty="0" err="1"/>
              <a:t>sequences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a:t>
            </a:r>
            <a:r>
              <a:rPr lang="fr-FR" dirty="0" err="1"/>
              <a:t>today</a:t>
            </a:r>
            <a:r>
              <a:rPr lang="fr-FR" dirty="0"/>
              <a:t> </a:t>
            </a:r>
            <a:r>
              <a:rPr lang="fr-FR" dirty="0" err="1"/>
              <a:t>also</a:t>
            </a:r>
            <a:r>
              <a:rPr lang="fr-FR" dirty="0"/>
              <a:t> for images and </a:t>
            </a:r>
            <a:r>
              <a:rPr lang="fr-FR" dirty="0" err="1"/>
              <a:t>video</a:t>
            </a:r>
            <a:endParaRPr lang="fr-FR" dirty="0"/>
          </a:p>
        </p:txBody>
      </p:sp>
      <p:sp>
        <p:nvSpPr>
          <p:cNvPr id="8" name="ZoneTexte 7">
            <a:extLst>
              <a:ext uri="{FF2B5EF4-FFF2-40B4-BE49-F238E27FC236}">
                <a16:creationId xmlns:a16="http://schemas.microsoft.com/office/drawing/2014/main" id="{BFA95660-BA0F-7647-A0AC-70C7D9208465}"/>
              </a:ext>
            </a:extLst>
          </p:cNvPr>
          <p:cNvSpPr txBox="1"/>
          <p:nvPr/>
        </p:nvSpPr>
        <p:spPr>
          <a:xfrm>
            <a:off x="544937" y="989441"/>
            <a:ext cx="6098458" cy="646331"/>
          </a:xfrm>
          <a:prstGeom prst="rect">
            <a:avLst/>
          </a:prstGeom>
          <a:noFill/>
        </p:spPr>
        <p:txBody>
          <a:bodyPr wrap="square">
            <a:spAutoFit/>
          </a:bodyPr>
          <a:lstStyle/>
          <a:p>
            <a:r>
              <a:rPr lang="en-US" b="0" i="0" dirty="0">
                <a:solidFill>
                  <a:srgbClr val="6B6B6B"/>
                </a:solidFill>
                <a:effectLst/>
                <a:latin typeface="sohne"/>
              </a:rPr>
              <a:t>“All empires become arrogant. It is their nature.” ― Edward Rutherfurd</a:t>
            </a:r>
            <a:endParaRPr lang="fr-FR" dirty="0"/>
          </a:p>
        </p:txBody>
      </p:sp>
    </p:spTree>
    <p:extLst>
      <p:ext uri="{BB962C8B-B14F-4D97-AF65-F5344CB8AC3E}">
        <p14:creationId xmlns:p14="http://schemas.microsoft.com/office/powerpoint/2010/main" val="518384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89601A-E5C5-6909-B4AC-8E8B646914EB}"/>
              </a:ext>
            </a:extLst>
          </p:cNvPr>
          <p:cNvSpPr/>
          <p:nvPr/>
        </p:nvSpPr>
        <p:spPr>
          <a:xfrm>
            <a:off x="4173794" y="2182761"/>
            <a:ext cx="4991758" cy="32004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r>
              <a:rPr lang="fr-FR" sz="2800" dirty="0">
                <a:solidFill>
                  <a:schemeClr val="tx1"/>
                </a:solidFill>
              </a:rPr>
              <a:t>TRANSFORMER</a:t>
            </a:r>
          </a:p>
        </p:txBody>
      </p:sp>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1145400-A7C3-5378-CFE9-263B25DA1791}"/>
              </a:ext>
            </a:extLst>
          </p:cNvPr>
          <p:cNvSpPr/>
          <p:nvPr/>
        </p:nvSpPr>
        <p:spPr>
          <a:xfrm>
            <a:off x="4489080" y="2561289"/>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Positional</a:t>
            </a:r>
            <a:r>
              <a:rPr lang="fr-FR" dirty="0"/>
              <a:t> </a:t>
            </a:r>
          </a:p>
          <a:p>
            <a:pPr algn="ctr"/>
            <a:r>
              <a:rPr lang="fr-FR" dirty="0" err="1"/>
              <a:t>encoding</a:t>
            </a:r>
            <a:endParaRPr lang="fr-FR" dirty="0"/>
          </a:p>
        </p:txBody>
      </p:sp>
      <p:sp>
        <p:nvSpPr>
          <p:cNvPr id="7" name="Flèche : droite 6">
            <a:extLst>
              <a:ext uri="{FF2B5EF4-FFF2-40B4-BE49-F238E27FC236}">
                <a16:creationId xmlns:a16="http://schemas.microsoft.com/office/drawing/2014/main" id="{BEF3EA71-D570-089A-34BA-0A517839B065}"/>
              </a:ext>
            </a:extLst>
          </p:cNvPr>
          <p:cNvSpPr/>
          <p:nvPr/>
        </p:nvSpPr>
        <p:spPr>
          <a:xfrm>
            <a:off x="9165552"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10227437" y="2505670"/>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5947980" y="2561289"/>
            <a:ext cx="160208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Embedding</a:t>
            </a:r>
            <a:endParaRPr lang="fr-FR" dirty="0"/>
          </a:p>
        </p:txBody>
      </p:sp>
      <p:sp>
        <p:nvSpPr>
          <p:cNvPr id="12" name="Rectangle 11">
            <a:extLst>
              <a:ext uri="{FF2B5EF4-FFF2-40B4-BE49-F238E27FC236}">
                <a16:creationId xmlns:a16="http://schemas.microsoft.com/office/drawing/2014/main" id="{483B9BA8-5D54-591A-877C-F10ABB0A08ED}"/>
              </a:ext>
            </a:extLst>
          </p:cNvPr>
          <p:cNvSpPr/>
          <p:nvPr/>
        </p:nvSpPr>
        <p:spPr>
          <a:xfrm>
            <a:off x="7653302" y="2563966"/>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self</a:t>
            </a:r>
          </a:p>
          <a:p>
            <a:pPr algn="ctr"/>
            <a:r>
              <a:rPr lang="fr-FR" dirty="0"/>
              <a:t>attention</a:t>
            </a:r>
          </a:p>
        </p:txBody>
      </p:sp>
      <p:sp>
        <p:nvSpPr>
          <p:cNvPr id="13" name="Rectangle 12">
            <a:extLst>
              <a:ext uri="{FF2B5EF4-FFF2-40B4-BE49-F238E27FC236}">
                <a16:creationId xmlns:a16="http://schemas.microsoft.com/office/drawing/2014/main" id="{A7245648-81DF-AC8A-C821-D0BCE1586149}"/>
              </a:ext>
            </a:extLst>
          </p:cNvPr>
          <p:cNvSpPr/>
          <p:nvPr/>
        </p:nvSpPr>
        <p:spPr>
          <a:xfrm>
            <a:off x="5947980" y="3710858"/>
            <a:ext cx="3007636" cy="736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Skip connections</a:t>
            </a:r>
          </a:p>
        </p:txBody>
      </p:sp>
    </p:spTree>
    <p:extLst>
      <p:ext uri="{BB962C8B-B14F-4D97-AF65-F5344CB8AC3E}">
        <p14:creationId xmlns:p14="http://schemas.microsoft.com/office/powerpoint/2010/main" val="936091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Are large language models (LLM) transformers?</a:t>
            </a:r>
            <a:endParaRPr lang="fr-FR" dirty="0"/>
          </a:p>
        </p:txBody>
      </p:sp>
      <p:pic>
        <p:nvPicPr>
          <p:cNvPr id="5" name="Image 4">
            <a:extLst>
              <a:ext uri="{FF2B5EF4-FFF2-40B4-BE49-F238E27FC236}">
                <a16:creationId xmlns:a16="http://schemas.microsoft.com/office/drawing/2014/main" id="{39F3BBE0-CD7C-8019-A9AF-D69BDF3087B6}"/>
              </a:ext>
            </a:extLst>
          </p:cNvPr>
          <p:cNvPicPr>
            <a:picLocks noChangeAspect="1"/>
          </p:cNvPicPr>
          <p:nvPr/>
        </p:nvPicPr>
        <p:blipFill>
          <a:blip r:embed="rId3"/>
          <a:stretch>
            <a:fillRect/>
          </a:stretch>
        </p:blipFill>
        <p:spPr>
          <a:xfrm>
            <a:off x="3630950" y="1138921"/>
            <a:ext cx="7986373" cy="4580158"/>
          </a:xfrm>
          <a:prstGeom prst="rect">
            <a:avLst/>
          </a:prstGeom>
        </p:spPr>
      </p:pic>
      <p:sp>
        <p:nvSpPr>
          <p:cNvPr id="6" name="ZoneTexte 5">
            <a:extLst>
              <a:ext uri="{FF2B5EF4-FFF2-40B4-BE49-F238E27FC236}">
                <a16:creationId xmlns:a16="http://schemas.microsoft.com/office/drawing/2014/main" id="{4E565441-C20F-2B01-EB42-518176222487}"/>
              </a:ext>
            </a:extLst>
          </p:cNvPr>
          <p:cNvSpPr txBox="1"/>
          <p:nvPr/>
        </p:nvSpPr>
        <p:spPr>
          <a:xfrm>
            <a:off x="407607" y="1814052"/>
            <a:ext cx="2999270" cy="2585323"/>
          </a:xfrm>
          <a:prstGeom prst="rect">
            <a:avLst/>
          </a:prstGeom>
          <a:noFill/>
        </p:spPr>
        <p:txBody>
          <a:bodyPr wrap="square" rtlCol="0">
            <a:spAutoFit/>
          </a:bodyPr>
          <a:lstStyle/>
          <a:p>
            <a:pPr marL="285750" indent="-285750">
              <a:buFont typeface="Arial" panose="020B0604020202020204" pitchFamily="34" charset="0"/>
              <a:buChar char="•"/>
            </a:pPr>
            <a:r>
              <a:rPr lang="fr-FR" dirty="0"/>
              <a:t>All </a:t>
            </a:r>
            <a:r>
              <a:rPr lang="fr-FR" dirty="0" err="1"/>
              <a:t>LLMs</a:t>
            </a:r>
            <a:r>
              <a:rPr lang="fr-FR" dirty="0"/>
              <a:t> are </a:t>
            </a:r>
            <a:r>
              <a:rPr lang="fr-FR" dirty="0" err="1"/>
              <a:t>transformers</a:t>
            </a:r>
            <a:r>
              <a:rPr lang="fr-FR" dirty="0"/>
              <a:t>, but all </a:t>
            </a:r>
            <a:r>
              <a:rPr lang="fr-FR" dirty="0" err="1"/>
              <a:t>transformers</a:t>
            </a:r>
            <a:r>
              <a:rPr lang="fr-FR" dirty="0"/>
              <a:t> are </a:t>
            </a:r>
            <a:r>
              <a:rPr lang="fr-FR" dirty="0" err="1"/>
              <a:t>LLMs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There are </a:t>
            </a:r>
            <a:r>
              <a:rPr lang="fr-FR" dirty="0" err="1"/>
              <a:t>differences</a:t>
            </a:r>
            <a:r>
              <a:rPr lang="fr-FR" dirty="0"/>
              <a:t> in the components and in the </a:t>
            </a:r>
            <a:r>
              <a:rPr lang="fr-FR" dirty="0" err="1"/>
              <a:t>scale</a:t>
            </a:r>
            <a:r>
              <a:rPr lang="fr-FR" dirty="0"/>
              <a:t> of the model</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846876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2" y="2504114"/>
            <a:ext cx="2718889"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Transformers</a:t>
            </a:r>
          </a:p>
        </p:txBody>
      </p:sp>
      <p:sp>
        <p:nvSpPr>
          <p:cNvPr id="9" name="Flèche : bas 8">
            <a:extLst>
              <a:ext uri="{FF2B5EF4-FFF2-40B4-BE49-F238E27FC236}">
                <a16:creationId xmlns:a16="http://schemas.microsoft.com/office/drawing/2014/main" id="{3BD12B11-3564-6163-E91E-898A0CA58BB2}"/>
              </a:ext>
            </a:extLst>
          </p:cNvPr>
          <p:cNvSpPr/>
          <p:nvPr/>
        </p:nvSpPr>
        <p:spPr>
          <a:xfrm rot="10800000">
            <a:off x="5752333" y="374164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BF67F30-56D4-6320-B470-DB5C50F78185}"/>
              </a:ext>
            </a:extLst>
          </p:cNvPr>
          <p:cNvSpPr/>
          <p:nvPr/>
        </p:nvSpPr>
        <p:spPr>
          <a:xfrm>
            <a:off x="4774025" y="486088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How </a:t>
            </a:r>
            <a:r>
              <a:rPr lang="fr-FR" dirty="0" err="1">
                <a:solidFill>
                  <a:schemeClr val="tx1"/>
                </a:solidFill>
              </a:rPr>
              <a:t>we</a:t>
            </a:r>
            <a:r>
              <a:rPr lang="fr-FR" dirty="0">
                <a:solidFill>
                  <a:schemeClr val="tx1"/>
                </a:solidFill>
              </a:rPr>
              <a:t> go </a:t>
            </a:r>
            <a:r>
              <a:rPr lang="fr-FR" dirty="0" err="1">
                <a:solidFill>
                  <a:schemeClr val="tx1"/>
                </a:solidFill>
              </a:rPr>
              <a:t>from</a:t>
            </a:r>
            <a:r>
              <a:rPr lang="fr-FR" dirty="0">
                <a:solidFill>
                  <a:schemeClr val="tx1"/>
                </a:solidFill>
              </a:rPr>
              <a:t> a transformer to a LLM?</a:t>
            </a:r>
          </a:p>
        </p:txBody>
      </p:sp>
    </p:spTree>
    <p:extLst>
      <p:ext uri="{BB962C8B-B14F-4D97-AF65-F5344CB8AC3E}">
        <p14:creationId xmlns:p14="http://schemas.microsoft.com/office/powerpoint/2010/main" val="231011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Transfer learning: share what you know</a:t>
            </a:r>
            <a:endParaRPr lang="fr-FR" dirty="0"/>
          </a:p>
        </p:txBody>
      </p:sp>
      <p:pic>
        <p:nvPicPr>
          <p:cNvPr id="11266" name="Picture 2" descr="Sensors | Free Full-Text | Incorporating a Novel Dual Transfer Learning  Approach for Medical Images">
            <a:extLst>
              <a:ext uri="{FF2B5EF4-FFF2-40B4-BE49-F238E27FC236}">
                <a16:creationId xmlns:a16="http://schemas.microsoft.com/office/drawing/2014/main" id="{4CD00BEF-BBD3-7E68-0E5D-004CA6373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345" y="950344"/>
            <a:ext cx="7258101" cy="495731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9884FFD-0AD6-080B-C1E1-41F5E066487A}"/>
              </a:ext>
            </a:extLst>
          </p:cNvPr>
          <p:cNvSpPr txBox="1"/>
          <p:nvPr/>
        </p:nvSpPr>
        <p:spPr>
          <a:xfrm>
            <a:off x="560439" y="1907164"/>
            <a:ext cx="3657600" cy="2585323"/>
          </a:xfrm>
          <a:prstGeom prst="rect">
            <a:avLst/>
          </a:prstGeom>
          <a:noFill/>
        </p:spPr>
        <p:txBody>
          <a:bodyPr wrap="square" rtlCol="0">
            <a:spAutoFit/>
          </a:bodyPr>
          <a:lstStyle/>
          <a:p>
            <a:pPr marL="285750" indent="-285750">
              <a:buFont typeface="Arial" panose="020B0604020202020204" pitchFamily="34" charset="0"/>
              <a:buChar char="•"/>
            </a:pPr>
            <a:r>
              <a:rPr lang="fr-FR" dirty="0" err="1"/>
              <a:t>Originally</a:t>
            </a:r>
            <a:r>
              <a:rPr lang="fr-FR" dirty="0"/>
              <a:t> </a:t>
            </a:r>
            <a:r>
              <a:rPr lang="fr-FR" dirty="0" err="1"/>
              <a:t>observed</a:t>
            </a:r>
            <a:r>
              <a:rPr lang="fr-FR" dirty="0"/>
              <a:t> </a:t>
            </a:r>
            <a:r>
              <a:rPr lang="fr-FR" dirty="0" err="1"/>
              <a:t>with</a:t>
            </a:r>
            <a:r>
              <a:rPr lang="fr-FR" dirty="0"/>
              <a:t> images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When</a:t>
            </a:r>
            <a:r>
              <a:rPr lang="fr-FR" dirty="0"/>
              <a:t> </a:t>
            </a:r>
            <a:r>
              <a:rPr lang="fr-FR" dirty="0" err="1"/>
              <a:t>you</a:t>
            </a:r>
            <a:r>
              <a:rPr lang="fr-FR" dirty="0"/>
              <a:t> </a:t>
            </a:r>
            <a:r>
              <a:rPr lang="fr-FR" dirty="0" err="1"/>
              <a:t>learn</a:t>
            </a:r>
            <a:r>
              <a:rPr lang="fr-FR" dirty="0"/>
              <a:t> a </a:t>
            </a:r>
            <a:r>
              <a:rPr lang="fr-FR" dirty="0" err="1"/>
              <a:t>task</a:t>
            </a:r>
            <a:r>
              <a:rPr lang="fr-FR" dirty="0"/>
              <a:t>, the </a:t>
            </a:r>
            <a:r>
              <a:rPr lang="fr-FR" dirty="0" err="1"/>
              <a:t>knowledge</a:t>
            </a:r>
            <a:r>
              <a:rPr lang="fr-FR" dirty="0"/>
              <a:t> can </a:t>
            </a:r>
            <a:r>
              <a:rPr lang="fr-FR" dirty="0" err="1"/>
              <a:t>be</a:t>
            </a:r>
            <a:r>
              <a:rPr lang="fr-FR" dirty="0"/>
              <a:t> </a:t>
            </a:r>
            <a:r>
              <a:rPr lang="fr-FR" dirty="0" err="1"/>
              <a:t>reused</a:t>
            </a:r>
            <a:r>
              <a:rPr lang="fr-FR" dirty="0"/>
              <a:t> for a new </a:t>
            </a:r>
            <a:r>
              <a:rPr lang="fr-FR" dirty="0" err="1"/>
              <a:t>task</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Hierarchical</a:t>
            </a:r>
            <a:r>
              <a:rPr lang="fr-FR" dirty="0"/>
              <a:t> </a:t>
            </a:r>
            <a:r>
              <a:rPr lang="fr-FR" dirty="0" err="1"/>
              <a:t>representation</a:t>
            </a:r>
            <a:r>
              <a:rPr lang="fr-FR" dirty="0"/>
              <a:t> </a:t>
            </a:r>
            <a:r>
              <a:rPr lang="fr-FR" dirty="0" err="1"/>
              <a:t>is</a:t>
            </a:r>
            <a:r>
              <a:rPr lang="fr-FR" dirty="0"/>
              <a:t> key</a:t>
            </a:r>
          </a:p>
        </p:txBody>
      </p:sp>
    </p:spTree>
    <p:extLst>
      <p:ext uri="{BB962C8B-B14F-4D97-AF65-F5344CB8AC3E}">
        <p14:creationId xmlns:p14="http://schemas.microsoft.com/office/powerpoint/2010/main" val="4214521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Train one to rule them all!</a:t>
            </a:r>
            <a:endParaRPr lang="fr-FR" dirty="0"/>
          </a:p>
        </p:txBody>
      </p:sp>
      <p:pic>
        <p:nvPicPr>
          <p:cNvPr id="12290" name="Picture 2" descr="One Ring - Wikipedia">
            <a:extLst>
              <a:ext uri="{FF2B5EF4-FFF2-40B4-BE49-F238E27FC236}">
                <a16:creationId xmlns:a16="http://schemas.microsoft.com/office/drawing/2014/main" id="{0059595B-907A-0662-FF49-EE0406622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766" y="1196352"/>
            <a:ext cx="2201948" cy="20647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2E790E0-6893-B7D6-139C-F780B05B692C}"/>
              </a:ext>
            </a:extLst>
          </p:cNvPr>
          <p:cNvSpPr/>
          <p:nvPr/>
        </p:nvSpPr>
        <p:spPr>
          <a:xfrm>
            <a:off x="5429296" y="1889526"/>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text</a:t>
            </a:r>
            <a:endParaRPr lang="fr-FR" dirty="0"/>
          </a:p>
        </p:txBody>
      </p:sp>
      <p:sp>
        <p:nvSpPr>
          <p:cNvPr id="7" name="Rectangle 6">
            <a:extLst>
              <a:ext uri="{FF2B5EF4-FFF2-40B4-BE49-F238E27FC236}">
                <a16:creationId xmlns:a16="http://schemas.microsoft.com/office/drawing/2014/main" id="{03CDEFC9-EB73-0EE8-E851-F5FC861B552C}"/>
              </a:ext>
            </a:extLst>
          </p:cNvPr>
          <p:cNvSpPr/>
          <p:nvPr/>
        </p:nvSpPr>
        <p:spPr>
          <a:xfrm>
            <a:off x="9976715" y="975126"/>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1</a:t>
            </a:r>
          </a:p>
        </p:txBody>
      </p:sp>
      <p:sp>
        <p:nvSpPr>
          <p:cNvPr id="8" name="Rectangle 7">
            <a:extLst>
              <a:ext uri="{FF2B5EF4-FFF2-40B4-BE49-F238E27FC236}">
                <a16:creationId xmlns:a16="http://schemas.microsoft.com/office/drawing/2014/main" id="{91535557-207B-642D-1950-B0F05E361AD2}"/>
              </a:ext>
            </a:extLst>
          </p:cNvPr>
          <p:cNvSpPr/>
          <p:nvPr/>
        </p:nvSpPr>
        <p:spPr>
          <a:xfrm>
            <a:off x="9976715" y="2177120"/>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2</a:t>
            </a:r>
          </a:p>
        </p:txBody>
      </p:sp>
      <p:sp>
        <p:nvSpPr>
          <p:cNvPr id="9" name="Rectangle 8">
            <a:extLst>
              <a:ext uri="{FF2B5EF4-FFF2-40B4-BE49-F238E27FC236}">
                <a16:creationId xmlns:a16="http://schemas.microsoft.com/office/drawing/2014/main" id="{AD4992B1-510B-D146-F208-228716F1ECB0}"/>
              </a:ext>
            </a:extLst>
          </p:cNvPr>
          <p:cNvSpPr/>
          <p:nvPr/>
        </p:nvSpPr>
        <p:spPr>
          <a:xfrm>
            <a:off x="9976715" y="3379114"/>
            <a:ext cx="155303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r>
              <a:rPr lang="fr-FR" dirty="0"/>
              <a:t> 3</a:t>
            </a:r>
          </a:p>
        </p:txBody>
      </p:sp>
      <p:sp>
        <p:nvSpPr>
          <p:cNvPr id="10" name="ZoneTexte 9">
            <a:extLst>
              <a:ext uri="{FF2B5EF4-FFF2-40B4-BE49-F238E27FC236}">
                <a16:creationId xmlns:a16="http://schemas.microsoft.com/office/drawing/2014/main" id="{135AA820-58C1-895A-15DF-ECC19A1A58CF}"/>
              </a:ext>
            </a:extLst>
          </p:cNvPr>
          <p:cNvSpPr txBox="1"/>
          <p:nvPr/>
        </p:nvSpPr>
        <p:spPr>
          <a:xfrm>
            <a:off x="265471" y="1302433"/>
            <a:ext cx="3485058" cy="1477328"/>
          </a:xfrm>
          <a:prstGeom prst="rect">
            <a:avLst/>
          </a:prstGeom>
          <a:noFill/>
        </p:spPr>
        <p:txBody>
          <a:bodyPr wrap="square" rtlCol="0">
            <a:spAutoFit/>
          </a:bodyPr>
          <a:lstStyle/>
          <a:p>
            <a:pPr marL="285750" indent="-285750">
              <a:buFont typeface="Arial" panose="020B0604020202020204" pitchFamily="34" charset="0"/>
              <a:buChar char="•"/>
            </a:pPr>
            <a:r>
              <a:rPr lang="fr-FR" dirty="0"/>
              <a:t>A model </a:t>
            </a:r>
            <a:r>
              <a:rPr lang="fr-FR" dirty="0" err="1"/>
              <a:t>trained</a:t>
            </a:r>
            <a:r>
              <a:rPr lang="fr-FR" dirty="0"/>
              <a:t> in a </a:t>
            </a:r>
            <a:r>
              <a:rPr lang="fr-FR" dirty="0" err="1"/>
              <a:t>task</a:t>
            </a:r>
            <a:r>
              <a:rPr lang="fr-FR" dirty="0"/>
              <a:t> can </a:t>
            </a:r>
            <a:r>
              <a:rPr lang="fr-FR" dirty="0" err="1"/>
              <a:t>be</a:t>
            </a:r>
            <a:r>
              <a:rPr lang="fr-FR" dirty="0"/>
              <a:t> fine-</a:t>
            </a:r>
            <a:r>
              <a:rPr lang="fr-FR" dirty="0" err="1"/>
              <a:t>tuned</a:t>
            </a:r>
            <a:r>
              <a:rPr lang="fr-FR" dirty="0"/>
              <a:t> for </a:t>
            </a:r>
            <a:r>
              <a:rPr lang="fr-FR" dirty="0" err="1"/>
              <a:t>many</a:t>
            </a:r>
            <a:r>
              <a:rPr lang="fr-FR" dirty="0"/>
              <a:t> </a:t>
            </a:r>
            <a:r>
              <a:rPr lang="fr-FR" dirty="0" err="1"/>
              <a:t>other</a:t>
            </a:r>
            <a:r>
              <a:rPr lang="fr-FR" dirty="0"/>
              <a:t> </a:t>
            </a:r>
            <a:r>
              <a:rPr lang="fr-FR" dirty="0" err="1"/>
              <a:t>tasks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12292" name="Picture 4" descr="Transfer Learning vs Fine Tuning LLMs: Differences">
            <a:extLst>
              <a:ext uri="{FF2B5EF4-FFF2-40B4-BE49-F238E27FC236}">
                <a16:creationId xmlns:a16="http://schemas.microsoft.com/office/drawing/2014/main" id="{4DD21C4B-79FD-C579-69DB-FA305ADBE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52" y="3706421"/>
            <a:ext cx="6096000" cy="227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266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Bigger is better!</a:t>
            </a:r>
            <a:endParaRPr lang="fr-FR" dirty="0"/>
          </a:p>
        </p:txBody>
      </p:sp>
      <p:pic>
        <p:nvPicPr>
          <p:cNvPr id="13314" name="Picture 2" descr="what will replace the transformer">
            <a:extLst>
              <a:ext uri="{FF2B5EF4-FFF2-40B4-BE49-F238E27FC236}">
                <a16:creationId xmlns:a16="http://schemas.microsoft.com/office/drawing/2014/main" id="{47922A35-58E4-0FD6-B074-D426812BA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893" y="-93186"/>
            <a:ext cx="6667500" cy="43053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50FE1696-78C7-33C6-5A97-0598EE094E51}"/>
              </a:ext>
            </a:extLst>
          </p:cNvPr>
          <p:cNvPicPr>
            <a:picLocks noChangeAspect="1"/>
          </p:cNvPicPr>
          <p:nvPr/>
        </p:nvPicPr>
        <p:blipFill>
          <a:blip r:embed="rId4"/>
          <a:stretch>
            <a:fillRect/>
          </a:stretch>
        </p:blipFill>
        <p:spPr>
          <a:xfrm>
            <a:off x="715374" y="3050213"/>
            <a:ext cx="3901916" cy="1287824"/>
          </a:xfrm>
          <a:prstGeom prst="rect">
            <a:avLst/>
          </a:prstGeom>
        </p:spPr>
      </p:pic>
      <p:sp>
        <p:nvSpPr>
          <p:cNvPr id="6" name="ZoneTexte 5">
            <a:extLst>
              <a:ext uri="{FF2B5EF4-FFF2-40B4-BE49-F238E27FC236}">
                <a16:creationId xmlns:a16="http://schemas.microsoft.com/office/drawing/2014/main" id="{CAFA0D77-DB49-F9DA-8D44-FFEB93595B11}"/>
              </a:ext>
            </a:extLst>
          </p:cNvPr>
          <p:cNvSpPr txBox="1"/>
          <p:nvPr/>
        </p:nvSpPr>
        <p:spPr>
          <a:xfrm>
            <a:off x="662249" y="1320800"/>
            <a:ext cx="3848791" cy="3970318"/>
          </a:xfrm>
          <a:prstGeom prst="rect">
            <a:avLst/>
          </a:prstGeom>
          <a:noFill/>
        </p:spPr>
        <p:txBody>
          <a:bodyPr wrap="square" rtlCol="0">
            <a:spAutoFit/>
          </a:bodyPr>
          <a:lstStyle/>
          <a:p>
            <a:pPr marL="285750" indent="-285750">
              <a:buFont typeface="Arial" panose="020B0604020202020204" pitchFamily="34" charset="0"/>
              <a:buChar char="•"/>
            </a:pPr>
            <a:r>
              <a:rPr lang="fr-FR" dirty="0" err="1"/>
              <a:t>OpenAi</a:t>
            </a:r>
            <a:r>
              <a:rPr lang="fr-FR" dirty="0"/>
              <a:t> </a:t>
            </a:r>
            <a:r>
              <a:rPr lang="fr-FR" dirty="0" err="1"/>
              <a:t>proposed</a:t>
            </a:r>
            <a:r>
              <a:rPr lang="fr-FR" dirty="0"/>
              <a:t> the </a:t>
            </a:r>
            <a:r>
              <a:rPr lang="fr-FR" dirty="0" err="1"/>
              <a:t>scaling</a:t>
            </a:r>
            <a:r>
              <a:rPr lang="fr-FR" dirty="0"/>
              <a:t> </a:t>
            </a:r>
            <a:r>
              <a:rPr lang="fr-FR" dirty="0" err="1"/>
              <a:t>law</a:t>
            </a:r>
            <a:r>
              <a:rPr lang="fr-FR" dirty="0"/>
              <a:t> for </a:t>
            </a:r>
            <a:r>
              <a:rPr lang="fr-FR" dirty="0" err="1"/>
              <a:t>LLMs</a:t>
            </a:r>
            <a:endParaRPr lang="fr-FR" dirty="0"/>
          </a:p>
          <a:p>
            <a:pPr marL="285750" indent="-285750">
              <a:buFont typeface="Arial" panose="020B0604020202020204" pitchFamily="34" charset="0"/>
              <a:buChar char="•"/>
            </a:pPr>
            <a:r>
              <a:rPr lang="fr-FR" dirty="0"/>
              <a:t>The performance are </a:t>
            </a:r>
            <a:r>
              <a:rPr lang="fr-FR" dirty="0" err="1"/>
              <a:t>dependant</a:t>
            </a:r>
            <a:r>
              <a:rPr lang="fr-FR" dirty="0"/>
              <a:t> </a:t>
            </a:r>
            <a:r>
              <a:rPr lang="fr-FR" dirty="0" err="1"/>
              <a:t>from</a:t>
            </a:r>
            <a:r>
              <a:rPr lang="fr-FR" dirty="0"/>
              <a:t> training, </a:t>
            </a:r>
            <a:r>
              <a:rPr lang="fr-FR" dirty="0" err="1"/>
              <a:t>dataset</a:t>
            </a:r>
            <a:r>
              <a:rPr lang="fr-FR" dirty="0"/>
              <a:t> and model size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Scaling laws reliably predict that model performance</a:t>
            </a:r>
            <a:endParaRPr lang="fr-FR" dirty="0"/>
          </a:p>
        </p:txBody>
      </p:sp>
      <p:pic>
        <p:nvPicPr>
          <p:cNvPr id="13318" name="Picture 6" descr="Emergent Abilities of Large Language Models">
            <a:extLst>
              <a:ext uri="{FF2B5EF4-FFF2-40B4-BE49-F238E27FC236}">
                <a16:creationId xmlns:a16="http://schemas.microsoft.com/office/drawing/2014/main" id="{A8BC8FCD-0C6F-CDE2-AE12-77C91E1BC7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0176" y="4447490"/>
            <a:ext cx="66675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062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Emergent ability with scale</a:t>
            </a:r>
            <a:endParaRPr lang="fr-FR" dirty="0"/>
          </a:p>
        </p:txBody>
      </p:sp>
      <p:pic>
        <p:nvPicPr>
          <p:cNvPr id="5" name="Image 4">
            <a:extLst>
              <a:ext uri="{FF2B5EF4-FFF2-40B4-BE49-F238E27FC236}">
                <a16:creationId xmlns:a16="http://schemas.microsoft.com/office/drawing/2014/main" id="{6FEC5275-A1DF-232E-5C44-7D3AEE29F8F3}"/>
              </a:ext>
            </a:extLst>
          </p:cNvPr>
          <p:cNvPicPr>
            <a:picLocks noChangeAspect="1"/>
          </p:cNvPicPr>
          <p:nvPr/>
        </p:nvPicPr>
        <p:blipFill>
          <a:blip r:embed="rId2"/>
          <a:stretch>
            <a:fillRect/>
          </a:stretch>
        </p:blipFill>
        <p:spPr>
          <a:xfrm>
            <a:off x="6076728" y="147106"/>
            <a:ext cx="5453023" cy="3686550"/>
          </a:xfrm>
          <a:prstGeom prst="rect">
            <a:avLst/>
          </a:prstGeom>
        </p:spPr>
      </p:pic>
      <p:sp>
        <p:nvSpPr>
          <p:cNvPr id="6" name="ZoneTexte 5">
            <a:extLst>
              <a:ext uri="{FF2B5EF4-FFF2-40B4-BE49-F238E27FC236}">
                <a16:creationId xmlns:a16="http://schemas.microsoft.com/office/drawing/2014/main" id="{70DC0E6E-7632-D573-41B3-9E5538C46960}"/>
              </a:ext>
            </a:extLst>
          </p:cNvPr>
          <p:cNvSpPr txBox="1"/>
          <p:nvPr/>
        </p:nvSpPr>
        <p:spPr>
          <a:xfrm>
            <a:off x="765110" y="1903445"/>
            <a:ext cx="4068147" cy="2585323"/>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242424"/>
                </a:solidFill>
                <a:effectLst/>
              </a:rPr>
              <a:t>Sharpness</a:t>
            </a:r>
            <a:r>
              <a:rPr lang="en-US" b="0" i="0" dirty="0">
                <a:solidFill>
                  <a:srgbClr val="242424"/>
                </a:solidFill>
                <a:effectLst/>
              </a:rPr>
              <a:t>, the transition is discontinuous between being present or not present.</a:t>
            </a:r>
          </a:p>
          <a:p>
            <a:pPr algn="l">
              <a:buFont typeface="Arial" panose="020B0604020202020204" pitchFamily="34" charset="0"/>
              <a:buChar char="•"/>
            </a:pPr>
            <a:endParaRPr lang="en-US" b="0" i="0" dirty="0">
              <a:solidFill>
                <a:srgbClr val="242424"/>
              </a:solidFill>
              <a:effectLst/>
            </a:endParaRPr>
          </a:p>
          <a:p>
            <a:pPr marL="285750" indent="-285750" algn="l">
              <a:buFont typeface="Arial" panose="020B0604020202020204" pitchFamily="34" charset="0"/>
              <a:buChar char="•"/>
            </a:pPr>
            <a:r>
              <a:rPr lang="en-US" b="1" i="0" dirty="0">
                <a:solidFill>
                  <a:srgbClr val="242424"/>
                </a:solidFill>
                <a:effectLst/>
              </a:rPr>
              <a:t>Unpredictability</a:t>
            </a:r>
            <a:r>
              <a:rPr lang="en-US" b="0" i="0" dirty="0">
                <a:solidFill>
                  <a:srgbClr val="242424"/>
                </a:solidFill>
                <a:effectLst/>
              </a:rPr>
              <a:t>, its appearance cannot be predicted as parameters increase</a:t>
            </a:r>
          </a:p>
          <a:p>
            <a:endParaRPr lang="fr-FR" dirty="0"/>
          </a:p>
        </p:txBody>
      </p:sp>
      <p:pic>
        <p:nvPicPr>
          <p:cNvPr id="14338" name="Picture 2" descr="Emergent Abilities of Large Language Models">
            <a:extLst>
              <a:ext uri="{FF2B5EF4-FFF2-40B4-BE49-F238E27FC236}">
                <a16:creationId xmlns:a16="http://schemas.microsoft.com/office/drawing/2014/main" id="{7CB6B4A8-4380-6D03-4410-5AC6E5A20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506"/>
          <a:stretch/>
        </p:blipFill>
        <p:spPr bwMode="auto">
          <a:xfrm>
            <a:off x="5469489" y="3919269"/>
            <a:ext cx="666750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08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49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In-context learning</a:t>
            </a:r>
            <a:endParaRPr lang="fr-FR" dirty="0"/>
          </a:p>
        </p:txBody>
      </p:sp>
      <p:sp>
        <p:nvSpPr>
          <p:cNvPr id="5" name="ZoneTexte 4">
            <a:extLst>
              <a:ext uri="{FF2B5EF4-FFF2-40B4-BE49-F238E27FC236}">
                <a16:creationId xmlns:a16="http://schemas.microsoft.com/office/drawing/2014/main" id="{1FE4C9B7-97B8-3170-0872-739218C529A9}"/>
              </a:ext>
            </a:extLst>
          </p:cNvPr>
          <p:cNvSpPr txBox="1"/>
          <p:nvPr/>
        </p:nvSpPr>
        <p:spPr>
          <a:xfrm>
            <a:off x="239544" y="801367"/>
            <a:ext cx="6092890" cy="646331"/>
          </a:xfrm>
          <a:prstGeom prst="rect">
            <a:avLst/>
          </a:prstGeom>
          <a:noFill/>
        </p:spPr>
        <p:txBody>
          <a:bodyPr wrap="square">
            <a:spAutoFit/>
          </a:bodyPr>
          <a:lstStyle/>
          <a:p>
            <a:r>
              <a:rPr lang="en-US" b="0" i="0" dirty="0">
                <a:solidFill>
                  <a:srgbClr val="6B6B6B"/>
                </a:solidFill>
                <a:effectLst/>
                <a:latin typeface="sohne"/>
              </a:rPr>
              <a:t>“The limits of my language mean the limits of my world.” — Ludwig Wittgenstein</a:t>
            </a:r>
            <a:endParaRPr lang="fr-FR" dirty="0"/>
          </a:p>
        </p:txBody>
      </p:sp>
      <p:pic>
        <p:nvPicPr>
          <p:cNvPr id="16386" name="Picture 2" descr="In-Context Learning">
            <a:extLst>
              <a:ext uri="{FF2B5EF4-FFF2-40B4-BE49-F238E27FC236}">
                <a16:creationId xmlns:a16="http://schemas.microsoft.com/office/drawing/2014/main" id="{06F96728-3B27-46ED-78DE-74CE97DD1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896" y="139586"/>
            <a:ext cx="5804855" cy="282779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n-Context Learning">
            <a:extLst>
              <a:ext uri="{FF2B5EF4-FFF2-40B4-BE49-F238E27FC236}">
                <a16:creationId xmlns:a16="http://schemas.microsoft.com/office/drawing/2014/main" id="{7AEAF316-0C6F-C5DB-A717-9E86E32A7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897" y="3174246"/>
            <a:ext cx="4600575"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B98EC31-E168-8D9D-E7F7-ECFCF2C5686D}"/>
              </a:ext>
            </a:extLst>
          </p:cNvPr>
          <p:cNvSpPr txBox="1"/>
          <p:nvPr/>
        </p:nvSpPr>
        <p:spPr>
          <a:xfrm>
            <a:off x="407606" y="1828800"/>
            <a:ext cx="504147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In-context learning is a paradigm that allows language models to learn tasks given only a few examples in the form of demonstration.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this happen?</a:t>
            </a:r>
            <a:endParaRPr lang="fr-FR" dirty="0"/>
          </a:p>
        </p:txBody>
      </p:sp>
      <p:pic>
        <p:nvPicPr>
          <p:cNvPr id="7" name="Picture 2" descr="Zero-shot learning">
            <a:extLst>
              <a:ext uri="{FF2B5EF4-FFF2-40B4-BE49-F238E27FC236}">
                <a16:creationId xmlns:a16="http://schemas.microsoft.com/office/drawing/2014/main" id="{BF002F7B-8F52-45CB-4B82-F5837B6F2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627984"/>
            <a:ext cx="6080276" cy="174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091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a:t>
            </a:fld>
            <a:endParaRPr lang="fr-FR" sz="1000" dirty="0">
              <a:solidFill>
                <a:srgbClr val="005490"/>
              </a:solidFill>
              <a:latin typeface="Arial Black" panose="020B0A04020102020204" pitchFamily="34" charset="0"/>
            </a:endParaRPr>
          </a:p>
        </p:txBody>
      </p:sp>
      <p:sp>
        <p:nvSpPr>
          <p:cNvPr id="3" name="ZoneTexte 2">
            <a:extLst>
              <a:ext uri="{FF2B5EF4-FFF2-40B4-BE49-F238E27FC236}">
                <a16:creationId xmlns:a16="http://schemas.microsoft.com/office/drawing/2014/main" id="{35546097-CB01-17D4-70E2-39BDDEF08620}"/>
              </a:ext>
            </a:extLst>
          </p:cNvPr>
          <p:cNvSpPr txBox="1"/>
          <p:nvPr/>
        </p:nvSpPr>
        <p:spPr>
          <a:xfrm>
            <a:off x="467509" y="114756"/>
            <a:ext cx="10784114" cy="553998"/>
          </a:xfrm>
          <a:prstGeom prst="rect">
            <a:avLst/>
          </a:prstGeom>
          <a:noFill/>
        </p:spPr>
        <p:txBody>
          <a:bodyPr wrap="square" rtlCol="0">
            <a:spAutoFit/>
          </a:bodyPr>
          <a:lstStyle/>
          <a:p>
            <a:r>
              <a:rPr lang="fr-FR" sz="3000" dirty="0"/>
              <a:t>The </a:t>
            </a:r>
            <a:r>
              <a:rPr lang="fr-FR" sz="3000" dirty="0" err="1"/>
              <a:t>need</a:t>
            </a:r>
            <a:r>
              <a:rPr lang="fr-FR" sz="3000" dirty="0"/>
              <a:t> of AI in Drug </a:t>
            </a:r>
            <a:r>
              <a:rPr lang="fr-FR" sz="3000" dirty="0" err="1"/>
              <a:t>discovery</a:t>
            </a:r>
            <a:endParaRPr lang="fr-FR" sz="3000" dirty="0"/>
          </a:p>
        </p:txBody>
      </p:sp>
      <p:pic>
        <p:nvPicPr>
          <p:cNvPr id="1026" name="Picture 2" descr="AI in Drug Discovery and Repurposing: Benefits, Approaches, and Use Cases |  AltexSoft">
            <a:extLst>
              <a:ext uri="{FF2B5EF4-FFF2-40B4-BE49-F238E27FC236}">
                <a16:creationId xmlns:a16="http://schemas.microsoft.com/office/drawing/2014/main" id="{A05864CA-B8FA-EB50-1C0E-1A091E582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698" y="631664"/>
            <a:ext cx="6342744" cy="292443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FFD6935-8EBC-A741-E832-21CFC54896C7}"/>
              </a:ext>
            </a:extLst>
          </p:cNvPr>
          <p:cNvSpPr txBox="1"/>
          <p:nvPr/>
        </p:nvSpPr>
        <p:spPr>
          <a:xfrm>
            <a:off x="467509" y="902331"/>
            <a:ext cx="4566828" cy="2862322"/>
          </a:xfrm>
          <a:prstGeom prst="rect">
            <a:avLst/>
          </a:prstGeom>
          <a:noFill/>
        </p:spPr>
        <p:txBody>
          <a:bodyPr wrap="square" rtlCol="0">
            <a:spAutoFit/>
          </a:bodyPr>
          <a:lstStyle/>
          <a:p>
            <a:pPr marL="285750" indent="-285750">
              <a:buFont typeface="Arial" panose="020B0604020202020204" pitchFamily="34" charset="0"/>
              <a:buChar char="•"/>
            </a:pPr>
            <a:r>
              <a:rPr lang="fr-FR" dirty="0"/>
              <a:t>Drug </a:t>
            </a:r>
            <a:r>
              <a:rPr lang="fr-FR" dirty="0" err="1"/>
              <a:t>discovery</a:t>
            </a:r>
            <a:r>
              <a:rPr lang="fr-FR" dirty="0"/>
              <a:t> and </a:t>
            </a:r>
            <a:r>
              <a:rPr lang="fr-FR" dirty="0" err="1"/>
              <a:t>clinical</a:t>
            </a:r>
            <a:r>
              <a:rPr lang="fr-FR" dirty="0"/>
              <a:t> trials are </a:t>
            </a:r>
            <a:r>
              <a:rPr lang="fr-FR" dirty="0" err="1"/>
              <a:t>expensive</a:t>
            </a:r>
            <a:r>
              <a:rPr lang="fr-FR" dirty="0"/>
              <a:t> (up to 1 billion) and high-</a:t>
            </a:r>
            <a:r>
              <a:rPr lang="fr-FR" dirty="0" err="1"/>
              <a:t>risk</a:t>
            </a:r>
            <a:r>
              <a:rPr lang="fr-FR" dirty="0"/>
              <a:t> </a:t>
            </a:r>
            <a:r>
              <a:rPr lang="fr-FR" dirty="0" err="1"/>
              <a:t>processes</a:t>
            </a:r>
            <a:r>
              <a:rPr lang="fr-FR" dirty="0"/>
              <a:t> (</a:t>
            </a:r>
            <a:r>
              <a:rPr lang="en-US" dirty="0"/>
              <a:t>90% of drug candidates in clinical trials fail)</a:t>
            </a:r>
          </a:p>
          <a:p>
            <a:pPr marL="285750" indent="-285750">
              <a:buFont typeface="Arial" panose="020B0604020202020204" pitchFamily="34" charset="0"/>
              <a:buChar char="•"/>
            </a:pPr>
            <a:r>
              <a:rPr lang="en-US" dirty="0"/>
              <a:t>Time from target identification to molecule approval is increasing (10-15 years currently)</a:t>
            </a:r>
          </a:p>
          <a:p>
            <a:pPr marL="285750" indent="-285750">
              <a:buFont typeface="Arial" panose="020B0604020202020204" pitchFamily="34" charset="0"/>
              <a:buChar char="•"/>
            </a:pPr>
            <a:r>
              <a:rPr lang="en-US" dirty="0"/>
              <a:t>Most of the candidates fail: a lack of clinical efficacy (40%–50%) or toxicity (30%)</a:t>
            </a:r>
            <a:endParaRPr lang="fr-FR" dirty="0"/>
          </a:p>
        </p:txBody>
      </p:sp>
      <p:pic>
        <p:nvPicPr>
          <p:cNvPr id="19" name="Image 18">
            <a:extLst>
              <a:ext uri="{FF2B5EF4-FFF2-40B4-BE49-F238E27FC236}">
                <a16:creationId xmlns:a16="http://schemas.microsoft.com/office/drawing/2014/main" id="{BDA467BC-BB9A-B973-8C4B-C6FBA5A9D34A}"/>
              </a:ext>
            </a:extLst>
          </p:cNvPr>
          <p:cNvPicPr>
            <a:picLocks noChangeAspect="1"/>
          </p:cNvPicPr>
          <p:nvPr/>
        </p:nvPicPr>
        <p:blipFill>
          <a:blip r:embed="rId4"/>
          <a:stretch>
            <a:fillRect/>
          </a:stretch>
        </p:blipFill>
        <p:spPr>
          <a:xfrm>
            <a:off x="3930836" y="3844280"/>
            <a:ext cx="8179640" cy="2931934"/>
          </a:xfrm>
          <a:prstGeom prst="rect">
            <a:avLst/>
          </a:prstGeom>
        </p:spPr>
      </p:pic>
      <p:sp>
        <p:nvSpPr>
          <p:cNvPr id="20" name="Rectangle 19">
            <a:extLst>
              <a:ext uri="{FF2B5EF4-FFF2-40B4-BE49-F238E27FC236}">
                <a16:creationId xmlns:a16="http://schemas.microsoft.com/office/drawing/2014/main" id="{1B6C2434-664B-5C47-1C82-D27123302CF2}"/>
              </a:ext>
            </a:extLst>
          </p:cNvPr>
          <p:cNvSpPr/>
          <p:nvPr/>
        </p:nvSpPr>
        <p:spPr>
          <a:xfrm>
            <a:off x="5649686" y="3004458"/>
            <a:ext cx="1099457" cy="337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10754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ICL: an toolbox for AI practitioners</a:t>
            </a:r>
            <a:endParaRPr lang="fr-FR" dirty="0"/>
          </a:p>
        </p:txBody>
      </p:sp>
      <p:pic>
        <p:nvPicPr>
          <p:cNvPr id="17412" name="Picture 4" descr="Chain-of-Thought (CoT)">
            <a:extLst>
              <a:ext uri="{FF2B5EF4-FFF2-40B4-BE49-F238E27FC236}">
                <a16:creationId xmlns:a16="http://schemas.microsoft.com/office/drawing/2014/main" id="{9AFB7D79-244E-257F-6854-D3D54CA06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566" y="923607"/>
            <a:ext cx="5924827" cy="32625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339AF1A-F930-5FF9-DBC0-854AD262EE8C}"/>
              </a:ext>
            </a:extLst>
          </p:cNvPr>
          <p:cNvSpPr txBox="1"/>
          <p:nvPr/>
        </p:nvSpPr>
        <p:spPr>
          <a:xfrm>
            <a:off x="407606" y="1418253"/>
            <a:ext cx="545195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COT is a technique that is designed for complex tasks where reasoning is needed. we provided intermediate steps in order to guide the model from input to output</a:t>
            </a:r>
            <a:endParaRPr lang="fr-FR" dirty="0"/>
          </a:p>
        </p:txBody>
      </p:sp>
      <p:pic>
        <p:nvPicPr>
          <p:cNvPr id="17414" name="Picture 6" descr="Zero-shot Chain of Thoughts (zero-shot CoT)">
            <a:extLst>
              <a:ext uri="{FF2B5EF4-FFF2-40B4-BE49-F238E27FC236}">
                <a16:creationId xmlns:a16="http://schemas.microsoft.com/office/drawing/2014/main" id="{9C8F77EE-C309-C586-798C-1501A82240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523"/>
          <a:stretch/>
        </p:blipFill>
        <p:spPr bwMode="auto">
          <a:xfrm>
            <a:off x="0" y="2965321"/>
            <a:ext cx="6015752" cy="314251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7295D4DF-A7A9-1580-546F-630EFCCEB925}"/>
              </a:ext>
            </a:extLst>
          </p:cNvPr>
          <p:cNvSpPr txBox="1"/>
          <p:nvPr/>
        </p:nvSpPr>
        <p:spPr>
          <a:xfrm>
            <a:off x="6332434" y="4536576"/>
            <a:ext cx="4920284" cy="369332"/>
          </a:xfrm>
          <a:prstGeom prst="rect">
            <a:avLst/>
          </a:prstGeom>
          <a:noFill/>
        </p:spPr>
        <p:txBody>
          <a:bodyPr wrap="square" rtlCol="0">
            <a:spAutoFit/>
          </a:bodyPr>
          <a:lstStyle/>
          <a:p>
            <a:r>
              <a:rPr lang="fr-FR" dirty="0"/>
              <a:t>Prompt engineering </a:t>
            </a:r>
            <a:r>
              <a:rPr lang="fr-FR" dirty="0" err="1"/>
              <a:t>is</a:t>
            </a:r>
            <a:r>
              <a:rPr lang="fr-FR" dirty="0"/>
              <a:t> an </a:t>
            </a:r>
            <a:r>
              <a:rPr lang="fr-FR" dirty="0" err="1"/>
              <a:t>emergent</a:t>
            </a:r>
            <a:r>
              <a:rPr lang="fr-FR" dirty="0"/>
              <a:t> </a:t>
            </a:r>
            <a:r>
              <a:rPr lang="fr-FR" dirty="0" err="1"/>
              <a:t>field</a:t>
            </a:r>
            <a:endParaRPr lang="fr-FR" dirty="0"/>
          </a:p>
        </p:txBody>
      </p:sp>
    </p:spTree>
    <p:extLst>
      <p:ext uri="{BB962C8B-B14F-4D97-AF65-F5344CB8AC3E}">
        <p14:creationId xmlns:p14="http://schemas.microsoft.com/office/powerpoint/2010/main" val="205091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Bigger is always better?</a:t>
            </a:r>
            <a:endParaRPr lang="fr-FR" dirty="0"/>
          </a:p>
        </p:txBody>
      </p:sp>
      <p:sp>
        <p:nvSpPr>
          <p:cNvPr id="3" name="ZoneTexte 2">
            <a:extLst>
              <a:ext uri="{FF2B5EF4-FFF2-40B4-BE49-F238E27FC236}">
                <a16:creationId xmlns:a16="http://schemas.microsoft.com/office/drawing/2014/main" id="{F9C44B23-2875-DCD6-9873-CFD13F6B2052}"/>
              </a:ext>
            </a:extLst>
          </p:cNvPr>
          <p:cNvSpPr txBox="1"/>
          <p:nvPr/>
        </p:nvSpPr>
        <p:spPr>
          <a:xfrm>
            <a:off x="407607" y="1380931"/>
            <a:ext cx="4406989" cy="646331"/>
          </a:xfrm>
          <a:prstGeom prst="rect">
            <a:avLst/>
          </a:prstGeom>
          <a:noFill/>
        </p:spPr>
        <p:txBody>
          <a:bodyPr wrap="square" rtlCol="0">
            <a:spAutoFit/>
          </a:bodyPr>
          <a:lstStyle/>
          <a:p>
            <a:r>
              <a:rPr lang="fr-FR" dirty="0"/>
              <a:t>Emergent </a:t>
            </a:r>
            <a:r>
              <a:rPr lang="fr-FR" dirty="0" err="1"/>
              <a:t>properties</a:t>
            </a:r>
            <a:r>
              <a:rPr lang="fr-FR" dirty="0"/>
              <a:t> </a:t>
            </a:r>
            <a:r>
              <a:rPr lang="fr-FR" dirty="0" err="1"/>
              <a:t>could</a:t>
            </a:r>
            <a:r>
              <a:rPr lang="fr-FR" dirty="0"/>
              <a:t> </a:t>
            </a:r>
            <a:r>
              <a:rPr lang="fr-FR" dirty="0" err="1"/>
              <a:t>be</a:t>
            </a:r>
            <a:r>
              <a:rPr lang="fr-FR" dirty="0"/>
              <a:t> a mirage</a:t>
            </a:r>
          </a:p>
        </p:txBody>
      </p:sp>
      <p:pic>
        <p:nvPicPr>
          <p:cNvPr id="15362" name="Picture 2" descr="Large Language Model LLM overfitting">
            <a:extLst>
              <a:ext uri="{FF2B5EF4-FFF2-40B4-BE49-F238E27FC236}">
                <a16:creationId xmlns:a16="http://schemas.microsoft.com/office/drawing/2014/main" id="{CD59454D-5F5E-4FB8-5EAC-CFD050905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891" y="2756063"/>
            <a:ext cx="4311566" cy="231209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mergent Abilities of Large Language Models">
            <a:extLst>
              <a:ext uri="{FF2B5EF4-FFF2-40B4-BE49-F238E27FC236}">
                <a16:creationId xmlns:a16="http://schemas.microsoft.com/office/drawing/2014/main" id="{28D1AEDD-847F-14F1-8AD9-1241EA315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0" y="2276668"/>
            <a:ext cx="4199161" cy="279148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70049B3-9297-1795-1EDA-A0616A38573D}"/>
              </a:ext>
            </a:extLst>
          </p:cNvPr>
          <p:cNvSpPr txBox="1"/>
          <p:nvPr/>
        </p:nvSpPr>
        <p:spPr>
          <a:xfrm>
            <a:off x="4609322" y="1380931"/>
            <a:ext cx="3415005" cy="369332"/>
          </a:xfrm>
          <a:prstGeom prst="rect">
            <a:avLst/>
          </a:prstGeom>
          <a:noFill/>
        </p:spPr>
        <p:txBody>
          <a:bodyPr wrap="square" rtlCol="0">
            <a:spAutoFit/>
          </a:bodyPr>
          <a:lstStyle/>
          <a:p>
            <a:r>
              <a:rPr lang="fr-FR" dirty="0" err="1"/>
              <a:t>LLMs</a:t>
            </a:r>
            <a:r>
              <a:rPr lang="fr-FR" dirty="0"/>
              <a:t> are </a:t>
            </a:r>
            <a:r>
              <a:rPr lang="fr-FR" dirty="0" err="1"/>
              <a:t>basically</a:t>
            </a:r>
            <a:r>
              <a:rPr lang="fr-FR" dirty="0"/>
              <a:t> </a:t>
            </a:r>
            <a:r>
              <a:rPr lang="fr-FR" dirty="0" err="1"/>
              <a:t>underfit</a:t>
            </a:r>
            <a:endParaRPr lang="fr-FR" dirty="0"/>
          </a:p>
        </p:txBody>
      </p:sp>
      <p:pic>
        <p:nvPicPr>
          <p:cNvPr id="15366" name="Picture 6" descr="Large Language Model LLM overfitting">
            <a:extLst>
              <a:ext uri="{FF2B5EF4-FFF2-40B4-BE49-F238E27FC236}">
                <a16:creationId xmlns:a16="http://schemas.microsoft.com/office/drawing/2014/main" id="{D93C09A6-0B79-4CDB-5E4B-A8775F745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2166" y="2516365"/>
            <a:ext cx="3439834" cy="279148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33545D9-220E-4350-3793-7BAB50329D99}"/>
              </a:ext>
            </a:extLst>
          </p:cNvPr>
          <p:cNvSpPr txBox="1"/>
          <p:nvPr/>
        </p:nvSpPr>
        <p:spPr>
          <a:xfrm>
            <a:off x="8801031" y="1360324"/>
            <a:ext cx="3342104" cy="646331"/>
          </a:xfrm>
          <a:prstGeom prst="rect">
            <a:avLst/>
          </a:prstGeom>
          <a:noFill/>
        </p:spPr>
        <p:txBody>
          <a:bodyPr wrap="square" rtlCol="0">
            <a:spAutoFit/>
          </a:bodyPr>
          <a:lstStyle/>
          <a:p>
            <a:r>
              <a:rPr lang="fr-FR" dirty="0" err="1"/>
              <a:t>We</a:t>
            </a:r>
            <a:r>
              <a:rPr lang="fr-FR" dirty="0"/>
              <a:t> do not have </a:t>
            </a:r>
            <a:r>
              <a:rPr lang="fr-FR" dirty="0" err="1"/>
              <a:t>enough</a:t>
            </a:r>
            <a:r>
              <a:rPr lang="fr-FR" dirty="0"/>
              <a:t> data to </a:t>
            </a:r>
            <a:r>
              <a:rPr lang="fr-FR" dirty="0" err="1"/>
              <a:t>scale</a:t>
            </a:r>
            <a:r>
              <a:rPr lang="fr-FR" dirty="0"/>
              <a:t> more</a:t>
            </a:r>
          </a:p>
        </p:txBody>
      </p:sp>
    </p:spTree>
    <p:extLst>
      <p:ext uri="{BB962C8B-B14F-4D97-AF65-F5344CB8AC3E}">
        <p14:creationId xmlns:p14="http://schemas.microsoft.com/office/powerpoint/2010/main" val="127720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Quantity to impress, but Quality matters!</a:t>
            </a:r>
            <a:endParaRPr lang="fr-FR" dirty="0"/>
          </a:p>
        </p:txBody>
      </p:sp>
      <p:pic>
        <p:nvPicPr>
          <p:cNvPr id="5" name="Image 4">
            <a:extLst>
              <a:ext uri="{FF2B5EF4-FFF2-40B4-BE49-F238E27FC236}">
                <a16:creationId xmlns:a16="http://schemas.microsoft.com/office/drawing/2014/main" id="{D048AF7E-1B75-D4F0-3972-0E755B619F2F}"/>
              </a:ext>
            </a:extLst>
          </p:cNvPr>
          <p:cNvPicPr>
            <a:picLocks noChangeAspect="1"/>
          </p:cNvPicPr>
          <p:nvPr/>
        </p:nvPicPr>
        <p:blipFill>
          <a:blip r:embed="rId2"/>
          <a:stretch>
            <a:fillRect/>
          </a:stretch>
        </p:blipFill>
        <p:spPr>
          <a:xfrm>
            <a:off x="5051139" y="1135665"/>
            <a:ext cx="6904318" cy="4176122"/>
          </a:xfrm>
          <a:prstGeom prst="rect">
            <a:avLst/>
          </a:prstGeom>
        </p:spPr>
      </p:pic>
      <p:sp>
        <p:nvSpPr>
          <p:cNvPr id="6" name="ZoneTexte 5">
            <a:extLst>
              <a:ext uri="{FF2B5EF4-FFF2-40B4-BE49-F238E27FC236}">
                <a16:creationId xmlns:a16="http://schemas.microsoft.com/office/drawing/2014/main" id="{97B5232F-6DD9-1943-5557-D51D8FAAE8FE}"/>
              </a:ext>
            </a:extLst>
          </p:cNvPr>
          <p:cNvSpPr txBox="1"/>
          <p:nvPr/>
        </p:nvSpPr>
        <p:spPr>
          <a:xfrm>
            <a:off x="559837" y="1474237"/>
            <a:ext cx="4068147" cy="1754326"/>
          </a:xfrm>
          <a:prstGeom prst="rect">
            <a:avLst/>
          </a:prstGeom>
          <a:noFill/>
        </p:spPr>
        <p:txBody>
          <a:bodyPr wrap="square" rtlCol="0">
            <a:spAutoFit/>
          </a:bodyPr>
          <a:lstStyle/>
          <a:p>
            <a:pPr marL="285750" indent="-285750">
              <a:buFont typeface="Arial" panose="020B0604020202020204" pitchFamily="34" charset="0"/>
              <a:buChar char="•"/>
            </a:pPr>
            <a:r>
              <a:rPr lang="fr-FR" dirty="0"/>
              <a:t> AI-</a:t>
            </a:r>
            <a:r>
              <a:rPr lang="fr-FR" dirty="0" err="1"/>
              <a:t>generated</a:t>
            </a:r>
            <a:r>
              <a:rPr lang="fr-FR" dirty="0"/>
              <a:t> </a:t>
            </a:r>
            <a:r>
              <a:rPr lang="fr-FR" dirty="0" err="1"/>
              <a:t>text</a:t>
            </a:r>
            <a:r>
              <a:rPr lang="fr-FR" dirty="0"/>
              <a:t> </a:t>
            </a:r>
            <a:r>
              <a:rPr lang="fr-FR" dirty="0" err="1"/>
              <a:t>is</a:t>
            </a:r>
            <a:r>
              <a:rPr lang="fr-FR" dirty="0"/>
              <a:t> not optimal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Quality</a:t>
            </a:r>
            <a:r>
              <a:rPr lang="fr-FR" dirty="0"/>
              <a:t> </a:t>
            </a:r>
            <a:r>
              <a:rPr lang="fr-FR" dirty="0" err="1"/>
              <a:t>tokens</a:t>
            </a:r>
            <a:r>
              <a:rPr lang="fr-FR" dirty="0"/>
              <a:t> are more important </a:t>
            </a:r>
            <a:r>
              <a:rPr lang="fr-FR" dirty="0" err="1"/>
              <a:t>that</a:t>
            </a:r>
            <a:r>
              <a:rPr lang="fr-FR" dirty="0"/>
              <a:t> </a:t>
            </a:r>
            <a:r>
              <a:rPr lang="fr-FR" dirty="0" err="1"/>
              <a:t>just</a:t>
            </a:r>
            <a:r>
              <a:rPr lang="fr-FR" dirty="0"/>
              <a:t> </a:t>
            </a:r>
            <a:r>
              <a:rPr lang="fr-FR" dirty="0" err="1"/>
              <a:t>random</a:t>
            </a:r>
            <a:r>
              <a:rPr lang="fr-FR" dirty="0"/>
              <a:t> </a:t>
            </a:r>
            <a:r>
              <a:rPr lang="fr-FR" dirty="0" err="1"/>
              <a:t>tokens</a:t>
            </a:r>
            <a:endParaRPr lang="fr-FR" dirty="0"/>
          </a:p>
        </p:txBody>
      </p:sp>
    </p:spTree>
    <p:extLst>
      <p:ext uri="{BB962C8B-B14F-4D97-AF65-F5344CB8AC3E}">
        <p14:creationId xmlns:p14="http://schemas.microsoft.com/office/powerpoint/2010/main" val="2067799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2" y="2504114"/>
            <a:ext cx="2718889"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LLM</a:t>
            </a:r>
          </a:p>
        </p:txBody>
      </p:sp>
      <p:sp>
        <p:nvSpPr>
          <p:cNvPr id="9" name="Flèche : bas 8">
            <a:extLst>
              <a:ext uri="{FF2B5EF4-FFF2-40B4-BE49-F238E27FC236}">
                <a16:creationId xmlns:a16="http://schemas.microsoft.com/office/drawing/2014/main" id="{3BD12B11-3564-6163-E91E-898A0CA58BB2}"/>
              </a:ext>
            </a:extLst>
          </p:cNvPr>
          <p:cNvSpPr/>
          <p:nvPr/>
        </p:nvSpPr>
        <p:spPr>
          <a:xfrm rot="10800000">
            <a:off x="5752333" y="374164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BF67F30-56D4-6320-B470-DB5C50F78185}"/>
              </a:ext>
            </a:extLst>
          </p:cNvPr>
          <p:cNvSpPr/>
          <p:nvPr/>
        </p:nvSpPr>
        <p:spPr>
          <a:xfrm>
            <a:off x="4774025" y="486088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rPr>
              <a:t>Why</a:t>
            </a:r>
            <a:r>
              <a:rPr lang="fr-FR" dirty="0">
                <a:solidFill>
                  <a:schemeClr val="tx1"/>
                </a:solidFill>
              </a:rPr>
              <a:t> </a:t>
            </a:r>
            <a:r>
              <a:rPr lang="fr-FR" dirty="0" err="1">
                <a:solidFill>
                  <a:schemeClr val="tx1"/>
                </a:solidFill>
              </a:rPr>
              <a:t>my</a:t>
            </a:r>
            <a:r>
              <a:rPr lang="fr-FR" dirty="0">
                <a:solidFill>
                  <a:schemeClr val="tx1"/>
                </a:solidFill>
              </a:rPr>
              <a:t> LLM </a:t>
            </a:r>
            <a:r>
              <a:rPr lang="fr-FR" dirty="0" err="1">
                <a:solidFill>
                  <a:schemeClr val="tx1"/>
                </a:solidFill>
              </a:rPr>
              <a:t>is</a:t>
            </a:r>
            <a:r>
              <a:rPr lang="fr-FR" dirty="0">
                <a:solidFill>
                  <a:schemeClr val="tx1"/>
                </a:solidFill>
              </a:rPr>
              <a:t> not </a:t>
            </a:r>
            <a:r>
              <a:rPr lang="fr-FR" dirty="0" err="1">
                <a:solidFill>
                  <a:schemeClr val="tx1"/>
                </a:solidFill>
              </a:rPr>
              <a:t>behaving</a:t>
            </a:r>
            <a:r>
              <a:rPr lang="fr-FR" dirty="0">
                <a:solidFill>
                  <a:schemeClr val="tx1"/>
                </a:solidFill>
              </a:rPr>
              <a:t> </a:t>
            </a:r>
            <a:r>
              <a:rPr lang="fr-FR" dirty="0" err="1">
                <a:solidFill>
                  <a:schemeClr val="tx1"/>
                </a:solidFill>
              </a:rPr>
              <a:t>well</a:t>
            </a:r>
            <a:r>
              <a:rPr lang="fr-FR" dirty="0">
                <a:solidFill>
                  <a:schemeClr val="tx1"/>
                </a:solidFill>
              </a:rPr>
              <a:t>?</a:t>
            </a:r>
          </a:p>
        </p:txBody>
      </p:sp>
    </p:spTree>
    <p:extLst>
      <p:ext uri="{BB962C8B-B14F-4D97-AF65-F5344CB8AC3E}">
        <p14:creationId xmlns:p14="http://schemas.microsoft.com/office/powerpoint/2010/main" val="1050983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hallucination</a:t>
            </a:r>
            <a:endParaRPr lang="fr-FR" dirty="0"/>
          </a:p>
        </p:txBody>
      </p:sp>
      <p:pic>
        <p:nvPicPr>
          <p:cNvPr id="5" name="Image 4">
            <a:extLst>
              <a:ext uri="{FF2B5EF4-FFF2-40B4-BE49-F238E27FC236}">
                <a16:creationId xmlns:a16="http://schemas.microsoft.com/office/drawing/2014/main" id="{A7457747-8804-231F-4D56-4FAE205AE6A8}"/>
              </a:ext>
            </a:extLst>
          </p:cNvPr>
          <p:cNvPicPr>
            <a:picLocks noChangeAspect="1"/>
          </p:cNvPicPr>
          <p:nvPr/>
        </p:nvPicPr>
        <p:blipFill>
          <a:blip r:embed="rId3"/>
          <a:stretch>
            <a:fillRect/>
          </a:stretch>
        </p:blipFill>
        <p:spPr>
          <a:xfrm>
            <a:off x="4310743" y="860245"/>
            <a:ext cx="7445827" cy="3090123"/>
          </a:xfrm>
          <a:prstGeom prst="rect">
            <a:avLst/>
          </a:prstGeom>
        </p:spPr>
      </p:pic>
      <p:sp>
        <p:nvSpPr>
          <p:cNvPr id="3" name="ZoneTexte 2">
            <a:extLst>
              <a:ext uri="{FF2B5EF4-FFF2-40B4-BE49-F238E27FC236}">
                <a16:creationId xmlns:a16="http://schemas.microsoft.com/office/drawing/2014/main" id="{D7BC3691-090C-1F86-5468-727DCF993574}"/>
              </a:ext>
            </a:extLst>
          </p:cNvPr>
          <p:cNvSpPr txBox="1"/>
          <p:nvPr/>
        </p:nvSpPr>
        <p:spPr>
          <a:xfrm>
            <a:off x="518160" y="1219200"/>
            <a:ext cx="339852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they exhibit an inclination to generate hallucinations resulting in seemingly plausible yet factually unsupported content.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main groups: factuality hallucination and faithfulness hallucination.</a:t>
            </a:r>
            <a:endParaRPr lang="fr-FR" dirty="0"/>
          </a:p>
        </p:txBody>
      </p:sp>
    </p:spTree>
    <p:extLst>
      <p:ext uri="{BB962C8B-B14F-4D97-AF65-F5344CB8AC3E}">
        <p14:creationId xmlns:p14="http://schemas.microsoft.com/office/powerpoint/2010/main" val="2514672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Harmful content</a:t>
            </a:r>
            <a:endParaRPr lang="fr-FR" dirty="0"/>
          </a:p>
        </p:txBody>
      </p:sp>
      <p:pic>
        <p:nvPicPr>
          <p:cNvPr id="5" name="Image 4">
            <a:extLst>
              <a:ext uri="{FF2B5EF4-FFF2-40B4-BE49-F238E27FC236}">
                <a16:creationId xmlns:a16="http://schemas.microsoft.com/office/drawing/2014/main" id="{674597CD-80C2-9714-ECAC-45C5B33D11B5}"/>
              </a:ext>
            </a:extLst>
          </p:cNvPr>
          <p:cNvPicPr>
            <a:picLocks noChangeAspect="1"/>
          </p:cNvPicPr>
          <p:nvPr/>
        </p:nvPicPr>
        <p:blipFill>
          <a:blip r:embed="rId2"/>
          <a:stretch>
            <a:fillRect/>
          </a:stretch>
        </p:blipFill>
        <p:spPr>
          <a:xfrm>
            <a:off x="5231604" y="435128"/>
            <a:ext cx="6849431" cy="5649113"/>
          </a:xfrm>
          <a:prstGeom prst="rect">
            <a:avLst/>
          </a:prstGeom>
        </p:spPr>
      </p:pic>
      <p:sp>
        <p:nvSpPr>
          <p:cNvPr id="6" name="ZoneTexte 5">
            <a:extLst>
              <a:ext uri="{FF2B5EF4-FFF2-40B4-BE49-F238E27FC236}">
                <a16:creationId xmlns:a16="http://schemas.microsoft.com/office/drawing/2014/main" id="{71428453-0257-CD73-32EB-C23341835700}"/>
              </a:ext>
            </a:extLst>
          </p:cNvPr>
          <p:cNvSpPr txBox="1"/>
          <p:nvPr/>
        </p:nvSpPr>
        <p:spPr>
          <a:xfrm>
            <a:off x="407607" y="976745"/>
            <a:ext cx="4621593" cy="2862322"/>
          </a:xfrm>
          <a:prstGeom prst="rect">
            <a:avLst/>
          </a:prstGeom>
          <a:noFill/>
        </p:spPr>
        <p:txBody>
          <a:bodyPr wrap="square" rtlCol="0">
            <a:spAutoFit/>
          </a:bodyPr>
          <a:lstStyle/>
          <a:p>
            <a:pPr marL="285750" indent="-285750">
              <a:buFont typeface="Arial" panose="020B0604020202020204" pitchFamily="34" charset="0"/>
              <a:buChar char="•"/>
            </a:pPr>
            <a:r>
              <a:rPr lang="fr-FR" dirty="0" err="1"/>
              <a:t>LLMs</a:t>
            </a:r>
            <a:r>
              <a:rPr lang="fr-FR" dirty="0"/>
              <a:t> can </a:t>
            </a:r>
            <a:r>
              <a:rPr lang="fr-FR" dirty="0" err="1"/>
              <a:t>generate</a:t>
            </a:r>
            <a:r>
              <a:rPr lang="fr-FR" dirty="0"/>
              <a:t> </a:t>
            </a:r>
            <a:r>
              <a:rPr lang="fr-FR" dirty="0" err="1"/>
              <a:t>toxic</a:t>
            </a:r>
            <a:r>
              <a:rPr lang="fr-FR" dirty="0"/>
              <a:t> </a:t>
            </a:r>
            <a:r>
              <a:rPr lang="fr-FR" dirty="0" err="1"/>
              <a:t>response</a:t>
            </a:r>
            <a:r>
              <a:rPr lang="fr-FR" dirty="0"/>
              <a:t>, </a:t>
            </a:r>
            <a:r>
              <a:rPr lang="fr-FR" dirty="0" err="1"/>
              <a:t>showing</a:t>
            </a:r>
            <a:r>
              <a:rPr lang="fr-FR" dirty="0"/>
              <a:t> </a:t>
            </a:r>
            <a:r>
              <a:rPr lang="fr-FR" dirty="0" err="1"/>
              <a:t>problematic</a:t>
            </a:r>
            <a:r>
              <a:rPr lang="fr-FR" dirty="0"/>
              <a:t> </a:t>
            </a:r>
            <a:r>
              <a:rPr lang="fr-FR" dirty="0" err="1"/>
              <a:t>behaviours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en-US" dirty="0"/>
              <a:t>Typically trained on an enormous scale of </a:t>
            </a:r>
            <a:r>
              <a:rPr lang="en-US" dirty="0" err="1"/>
              <a:t>uncurated</a:t>
            </a:r>
            <a:r>
              <a:rPr lang="en-US" dirty="0"/>
              <a:t> Internet-based data, LLMs inherit stereotypes, misrepresentations, derogatory and exclusionary language, and other denigrating behaviors that disproportionately affect already-vulnerable and marginalized communities</a:t>
            </a:r>
            <a:endParaRPr lang="fr-FR" dirty="0"/>
          </a:p>
        </p:txBody>
      </p:sp>
    </p:spTree>
    <p:extLst>
      <p:ext uri="{BB962C8B-B14F-4D97-AF65-F5344CB8AC3E}">
        <p14:creationId xmlns:p14="http://schemas.microsoft.com/office/powerpoint/2010/main" val="3101898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Preliminary: reinforcement learning</a:t>
            </a:r>
            <a:endParaRPr lang="fr-FR" dirty="0"/>
          </a:p>
        </p:txBody>
      </p:sp>
      <p:sp>
        <p:nvSpPr>
          <p:cNvPr id="6" name="ZoneTexte 5">
            <a:extLst>
              <a:ext uri="{FF2B5EF4-FFF2-40B4-BE49-F238E27FC236}">
                <a16:creationId xmlns:a16="http://schemas.microsoft.com/office/drawing/2014/main" id="{71428453-0257-CD73-32EB-C23341835700}"/>
              </a:ext>
            </a:extLst>
          </p:cNvPr>
          <p:cNvSpPr txBox="1"/>
          <p:nvPr/>
        </p:nvSpPr>
        <p:spPr>
          <a:xfrm>
            <a:off x="407607" y="976745"/>
            <a:ext cx="4621593" cy="923330"/>
          </a:xfrm>
          <a:prstGeom prst="rect">
            <a:avLst/>
          </a:prstGeom>
          <a:noFill/>
        </p:spPr>
        <p:txBody>
          <a:bodyPr wrap="square" rtlCol="0">
            <a:spAutoFit/>
          </a:bodyPr>
          <a:lstStyle/>
          <a:p>
            <a:pPr marL="285750" indent="-285750">
              <a:buFont typeface="Arial" panose="020B0604020202020204" pitchFamily="34" charset="0"/>
              <a:buChar char="•"/>
            </a:pPr>
            <a:r>
              <a:rPr lang="fr-FR" dirty="0" err="1"/>
              <a:t>Provide</a:t>
            </a:r>
            <a:r>
              <a:rPr lang="fr-FR" dirty="0"/>
              <a:t> a </a:t>
            </a:r>
            <a:r>
              <a:rPr lang="fr-FR" dirty="0" err="1"/>
              <a:t>reward</a:t>
            </a:r>
            <a:r>
              <a:rPr lang="fr-FR" dirty="0"/>
              <a:t> to </a:t>
            </a:r>
            <a:r>
              <a:rPr lang="fr-FR" dirty="0" err="1"/>
              <a:t>your</a:t>
            </a:r>
            <a:r>
              <a:rPr lang="fr-FR" dirty="0"/>
              <a:t> model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Balancing exploration versus exploitation</a:t>
            </a:r>
          </a:p>
        </p:txBody>
      </p:sp>
      <p:pic>
        <p:nvPicPr>
          <p:cNvPr id="26626" name="Picture 2">
            <a:extLst>
              <a:ext uri="{FF2B5EF4-FFF2-40B4-BE49-F238E27FC236}">
                <a16:creationId xmlns:a16="http://schemas.microsoft.com/office/drawing/2014/main" id="{F1CF5D30-5FAD-275F-16DF-3201DDE5C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531" y="1147157"/>
            <a:ext cx="40005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9900B1B3-17FC-6353-4B96-9D2FEABBE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193" y="2475865"/>
            <a:ext cx="6500553" cy="393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49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Align the LLMs with human values</a:t>
            </a:r>
            <a:endParaRPr lang="fr-FR" dirty="0"/>
          </a:p>
        </p:txBody>
      </p:sp>
      <p:sp>
        <p:nvSpPr>
          <p:cNvPr id="3" name="ZoneTexte 2">
            <a:extLst>
              <a:ext uri="{FF2B5EF4-FFF2-40B4-BE49-F238E27FC236}">
                <a16:creationId xmlns:a16="http://schemas.microsoft.com/office/drawing/2014/main" id="{F2201319-D8EF-E8EA-0E97-ECD8984C89CD}"/>
              </a:ext>
            </a:extLst>
          </p:cNvPr>
          <p:cNvSpPr txBox="1"/>
          <p:nvPr/>
        </p:nvSpPr>
        <p:spPr>
          <a:xfrm>
            <a:off x="670560" y="1417320"/>
            <a:ext cx="429768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To align LLMs with human values, reinforcement learning from human feedback (RLHF) has been proposed to fine-tune LLMs with the collected human feedback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Although RLHF has achieved great success in aligning the behaviors of LLMs with human values and preferences, it also suffers from notable limitations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Alternatives both in obtaining the dataset and methods for alignment</a:t>
            </a:r>
          </a:p>
          <a:p>
            <a:pPr marL="285750" indent="-285750">
              <a:buFont typeface="Arial" panose="020B0604020202020204" pitchFamily="34" charset="0"/>
              <a:buChar char="•"/>
            </a:pPr>
            <a:endParaRPr lang="fr-FR" dirty="0"/>
          </a:p>
        </p:txBody>
      </p:sp>
      <p:pic>
        <p:nvPicPr>
          <p:cNvPr id="6" name="Image 5">
            <a:extLst>
              <a:ext uri="{FF2B5EF4-FFF2-40B4-BE49-F238E27FC236}">
                <a16:creationId xmlns:a16="http://schemas.microsoft.com/office/drawing/2014/main" id="{9761FB06-80CF-C3D7-8C67-A8D8CC566B44}"/>
              </a:ext>
            </a:extLst>
          </p:cNvPr>
          <p:cNvPicPr>
            <a:picLocks noChangeAspect="1"/>
          </p:cNvPicPr>
          <p:nvPr/>
        </p:nvPicPr>
        <p:blipFill>
          <a:blip r:embed="rId3"/>
          <a:stretch>
            <a:fillRect/>
          </a:stretch>
        </p:blipFill>
        <p:spPr>
          <a:xfrm>
            <a:off x="6096001" y="606076"/>
            <a:ext cx="5684520" cy="5468331"/>
          </a:xfrm>
          <a:prstGeom prst="rect">
            <a:avLst/>
          </a:prstGeom>
        </p:spPr>
      </p:pic>
    </p:spTree>
    <p:extLst>
      <p:ext uri="{BB962C8B-B14F-4D97-AF65-F5344CB8AC3E}">
        <p14:creationId xmlns:p14="http://schemas.microsoft.com/office/powerpoint/2010/main" val="177137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basic ability</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Language</a:t>
            </a:r>
            <a:r>
              <a:rPr lang="fr-FR" dirty="0"/>
              <a:t> Modeling, </a:t>
            </a:r>
            <a:r>
              <a:rPr lang="fr-FR" dirty="0" err="1"/>
              <a:t>Conditional</a:t>
            </a:r>
            <a:r>
              <a:rPr lang="fr-FR" dirty="0"/>
              <a:t> </a:t>
            </a:r>
            <a:r>
              <a:rPr lang="fr-FR" dirty="0" err="1"/>
              <a:t>Text</a:t>
            </a:r>
            <a:r>
              <a:rPr lang="fr-FR" dirty="0"/>
              <a:t> </a:t>
            </a:r>
            <a:r>
              <a:rPr lang="fr-FR" dirty="0" err="1"/>
              <a:t>Generation</a:t>
            </a:r>
            <a:r>
              <a:rPr lang="fr-FR" dirty="0"/>
              <a:t>, Code </a:t>
            </a:r>
            <a:r>
              <a:rPr lang="fr-FR" dirty="0" err="1"/>
              <a:t>Synthesis</a:t>
            </a:r>
            <a:r>
              <a:rPr lang="fr-FR" dirty="0"/>
              <a:t>, </a:t>
            </a:r>
            <a:r>
              <a:rPr lang="fr-FR" dirty="0" err="1"/>
              <a:t>Knowledge</a:t>
            </a:r>
            <a:r>
              <a:rPr lang="fr-FR" dirty="0"/>
              <a:t> </a:t>
            </a:r>
            <a:r>
              <a:rPr lang="fr-FR" dirty="0" err="1"/>
              <a:t>Utilization</a:t>
            </a:r>
            <a:r>
              <a:rPr lang="fr-FR" dirty="0"/>
              <a:t> (</a:t>
            </a:r>
            <a:r>
              <a:rPr lang="fr-FR" dirty="0" err="1"/>
              <a:t>Closed</a:t>
            </a:r>
            <a:r>
              <a:rPr lang="fr-FR" dirty="0"/>
              <a:t>-Book QA, Open-Book QA), </a:t>
            </a:r>
            <a:r>
              <a:rPr lang="fr-FR" dirty="0" err="1"/>
              <a:t>Knowledge</a:t>
            </a:r>
            <a:r>
              <a:rPr lang="fr-FR" dirty="0"/>
              <a:t> </a:t>
            </a:r>
            <a:r>
              <a:rPr lang="fr-FR" dirty="0" err="1"/>
              <a:t>Completion</a:t>
            </a:r>
            <a:r>
              <a:rPr lang="fr-FR" dirty="0"/>
              <a:t> </a:t>
            </a:r>
          </a:p>
        </p:txBody>
      </p:sp>
      <p:pic>
        <p:nvPicPr>
          <p:cNvPr id="6146" name="Picture 2" descr="Code Generation | Papers With Code">
            <a:extLst>
              <a:ext uri="{FF2B5EF4-FFF2-40B4-BE49-F238E27FC236}">
                <a16:creationId xmlns:a16="http://schemas.microsoft.com/office/drawing/2014/main" id="{B7AE3DF6-520F-A316-FCC8-241E9C349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6226" y="703300"/>
            <a:ext cx="6118167" cy="2643239"/>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D24B0F67-4DBE-798E-B7E3-817C409BA38B}"/>
              </a:ext>
            </a:extLst>
          </p:cNvPr>
          <p:cNvPicPr>
            <a:picLocks noChangeAspect="1"/>
          </p:cNvPicPr>
          <p:nvPr/>
        </p:nvPicPr>
        <p:blipFill>
          <a:blip r:embed="rId3"/>
          <a:stretch>
            <a:fillRect/>
          </a:stretch>
        </p:blipFill>
        <p:spPr>
          <a:xfrm>
            <a:off x="1940019" y="3759333"/>
            <a:ext cx="7148179" cy="2301439"/>
          </a:xfrm>
          <a:prstGeom prst="rect">
            <a:avLst/>
          </a:prstGeom>
        </p:spPr>
      </p:pic>
    </p:spTree>
    <p:extLst>
      <p:ext uri="{BB962C8B-B14F-4D97-AF65-F5344CB8AC3E}">
        <p14:creationId xmlns:p14="http://schemas.microsoft.com/office/powerpoint/2010/main" val="394023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59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LLMs complex ability</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166975" y="1584998"/>
            <a:ext cx="4645656" cy="646331"/>
          </a:xfrm>
          <a:prstGeom prst="rect">
            <a:avLst/>
          </a:prstGeom>
          <a:noFill/>
        </p:spPr>
        <p:txBody>
          <a:bodyPr wrap="square" rtlCol="0">
            <a:spAutoFit/>
          </a:bodyPr>
          <a:lstStyle/>
          <a:p>
            <a:pPr marL="285750" indent="-285750">
              <a:buFont typeface="Arial" panose="020B0604020202020204" pitchFamily="34" charset="0"/>
              <a:buChar char="•"/>
            </a:pPr>
            <a:r>
              <a:rPr lang="fr-FR" dirty="0" err="1"/>
              <a:t>Knowledge</a:t>
            </a:r>
            <a:r>
              <a:rPr lang="fr-FR" dirty="0"/>
              <a:t> </a:t>
            </a:r>
            <a:r>
              <a:rPr lang="fr-FR" dirty="0" err="1"/>
              <a:t>Reasoning</a:t>
            </a:r>
            <a:r>
              <a:rPr lang="fr-FR" dirty="0"/>
              <a:t>, </a:t>
            </a:r>
            <a:r>
              <a:rPr lang="fr-FR" dirty="0" err="1"/>
              <a:t>Mathematical</a:t>
            </a:r>
            <a:r>
              <a:rPr lang="fr-FR" dirty="0"/>
              <a:t> </a:t>
            </a:r>
            <a:r>
              <a:rPr lang="fr-FR" dirty="0" err="1"/>
              <a:t>Reasoning</a:t>
            </a:r>
            <a:r>
              <a:rPr lang="fr-FR" dirty="0"/>
              <a:t>, </a:t>
            </a:r>
            <a:r>
              <a:rPr lang="fr-FR" dirty="0" err="1"/>
              <a:t>Symbolic</a:t>
            </a:r>
            <a:r>
              <a:rPr lang="fr-FR" dirty="0"/>
              <a:t> </a:t>
            </a:r>
            <a:r>
              <a:rPr lang="fr-FR" dirty="0" err="1"/>
              <a:t>Reasoning</a:t>
            </a:r>
            <a:endParaRPr lang="fr-FR" dirty="0"/>
          </a:p>
        </p:txBody>
      </p:sp>
      <p:pic>
        <p:nvPicPr>
          <p:cNvPr id="6146" name="Picture 2">
            <a:extLst>
              <a:ext uri="{FF2B5EF4-FFF2-40B4-BE49-F238E27FC236}">
                <a16:creationId xmlns:a16="http://schemas.microsoft.com/office/drawing/2014/main" id="{4BAC499B-A71E-6767-63CF-B5ACD6FB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386" y="2231329"/>
            <a:ext cx="7450007" cy="271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697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7">
            <a:extLst>
              <a:ext uri="{FF2B5EF4-FFF2-40B4-BE49-F238E27FC236}">
                <a16:creationId xmlns:a16="http://schemas.microsoft.com/office/drawing/2014/main" id="{A8F912B8-4477-4628-8149-84F2BB6285A3}"/>
              </a:ext>
            </a:extLst>
          </p:cNvPr>
          <p:cNvSpPr txBox="1">
            <a:spLocks/>
          </p:cNvSpPr>
          <p:nvPr/>
        </p:nvSpPr>
        <p:spPr>
          <a:xfrm>
            <a:off x="5710342" y="2414783"/>
            <a:ext cx="6047011" cy="7260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bg1"/>
                </a:solidFill>
              </a:rPr>
              <a:t>From identification and </a:t>
            </a:r>
            <a:r>
              <a:rPr lang="en-US" sz="2400" dirty="0" err="1">
                <a:solidFill>
                  <a:schemeClr val="bg1"/>
                </a:solidFill>
              </a:rPr>
              <a:t>characterisation</a:t>
            </a:r>
            <a:r>
              <a:rPr lang="en-US" sz="2400" dirty="0">
                <a:solidFill>
                  <a:schemeClr val="bg1"/>
                </a:solidFill>
              </a:rPr>
              <a:t> of patients resistant to treatments, to diagnostics and therapeutics tools development</a:t>
            </a:r>
          </a:p>
          <a:p>
            <a:pPr algn="ctr"/>
            <a:endParaRPr lang="fr-FR" sz="2400" dirty="0">
              <a:solidFill>
                <a:schemeClr val="bg1"/>
              </a:solidFill>
            </a:endParaRPr>
          </a:p>
        </p:txBody>
      </p:sp>
      <p:pic>
        <p:nvPicPr>
          <p:cNvPr id="7" name="Image 6">
            <a:extLst>
              <a:ext uri="{FF2B5EF4-FFF2-40B4-BE49-F238E27FC236}">
                <a16:creationId xmlns:a16="http://schemas.microsoft.com/office/drawing/2014/main" id="{3CFDF2FD-321A-4D37-8FEB-7D856EE7B5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301" y="713068"/>
            <a:ext cx="979694" cy="473876"/>
          </a:xfrm>
          <a:prstGeom prst="rect">
            <a:avLst/>
          </a:prstGeom>
        </p:spPr>
      </p:pic>
      <p:pic>
        <p:nvPicPr>
          <p:cNvPr id="8" name="Image 7">
            <a:extLst>
              <a:ext uri="{FF2B5EF4-FFF2-40B4-BE49-F238E27FC236}">
                <a16:creationId xmlns:a16="http://schemas.microsoft.com/office/drawing/2014/main" id="{A651C53B-00D7-4180-8DCA-CDC4484D4C5E}"/>
              </a:ext>
            </a:extLst>
          </p:cNvPr>
          <p:cNvPicPr>
            <a:picLocks noChangeAspect="1"/>
          </p:cNvPicPr>
          <p:nvPr/>
        </p:nvPicPr>
        <p:blipFill>
          <a:blip r:embed="rId4"/>
          <a:stretch>
            <a:fillRect/>
          </a:stretch>
        </p:blipFill>
        <p:spPr>
          <a:xfrm>
            <a:off x="1365114" y="2808176"/>
            <a:ext cx="997481" cy="438306"/>
          </a:xfrm>
          <a:prstGeom prst="rect">
            <a:avLst/>
          </a:prstGeom>
        </p:spPr>
      </p:pic>
      <p:pic>
        <p:nvPicPr>
          <p:cNvPr id="9" name="Image 8">
            <a:extLst>
              <a:ext uri="{FF2B5EF4-FFF2-40B4-BE49-F238E27FC236}">
                <a16:creationId xmlns:a16="http://schemas.microsoft.com/office/drawing/2014/main" id="{3F1488B2-3DEA-4585-A60C-D717C2FFB85E}"/>
              </a:ext>
            </a:extLst>
          </p:cNvPr>
          <p:cNvPicPr>
            <a:picLocks noChangeAspect="1"/>
          </p:cNvPicPr>
          <p:nvPr/>
        </p:nvPicPr>
        <p:blipFill>
          <a:blip r:embed="rId5"/>
          <a:stretch>
            <a:fillRect/>
          </a:stretch>
        </p:blipFill>
        <p:spPr>
          <a:xfrm>
            <a:off x="1365114" y="1478453"/>
            <a:ext cx="997482" cy="438306"/>
          </a:xfrm>
          <a:prstGeom prst="rect">
            <a:avLst/>
          </a:prstGeom>
        </p:spPr>
      </p:pic>
      <p:pic>
        <p:nvPicPr>
          <p:cNvPr id="10" name="Image 9">
            <a:extLst>
              <a:ext uri="{FF2B5EF4-FFF2-40B4-BE49-F238E27FC236}">
                <a16:creationId xmlns:a16="http://schemas.microsoft.com/office/drawing/2014/main" id="{DCDE3A9C-88F3-44F1-84BF-7814F47280A5}"/>
              </a:ext>
            </a:extLst>
          </p:cNvPr>
          <p:cNvPicPr>
            <a:picLocks noChangeAspect="1"/>
          </p:cNvPicPr>
          <p:nvPr/>
        </p:nvPicPr>
        <p:blipFill>
          <a:blip r:embed="rId6"/>
          <a:stretch>
            <a:fillRect/>
          </a:stretch>
        </p:blipFill>
        <p:spPr>
          <a:xfrm>
            <a:off x="3966813" y="1478453"/>
            <a:ext cx="1021188" cy="438306"/>
          </a:xfrm>
          <a:prstGeom prst="rect">
            <a:avLst/>
          </a:prstGeom>
        </p:spPr>
      </p:pic>
      <p:pic>
        <p:nvPicPr>
          <p:cNvPr id="11" name="Image 10">
            <a:extLst>
              <a:ext uri="{FF2B5EF4-FFF2-40B4-BE49-F238E27FC236}">
                <a16:creationId xmlns:a16="http://schemas.microsoft.com/office/drawing/2014/main" id="{5349A316-E9BC-4919-9564-E7010A712424}"/>
              </a:ext>
            </a:extLst>
          </p:cNvPr>
          <p:cNvPicPr>
            <a:picLocks noChangeAspect="1"/>
          </p:cNvPicPr>
          <p:nvPr/>
        </p:nvPicPr>
        <p:blipFill>
          <a:blip r:embed="rId7"/>
          <a:stretch>
            <a:fillRect/>
          </a:stretch>
        </p:blipFill>
        <p:spPr>
          <a:xfrm>
            <a:off x="2665964" y="2204021"/>
            <a:ext cx="997482" cy="438306"/>
          </a:xfrm>
          <a:prstGeom prst="rect">
            <a:avLst/>
          </a:prstGeom>
        </p:spPr>
      </p:pic>
      <p:pic>
        <p:nvPicPr>
          <p:cNvPr id="12" name="Image 11">
            <a:extLst>
              <a:ext uri="{FF2B5EF4-FFF2-40B4-BE49-F238E27FC236}">
                <a16:creationId xmlns:a16="http://schemas.microsoft.com/office/drawing/2014/main" id="{CBE59943-845A-4995-8D1A-4F09B7C39E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66813" y="2808176"/>
            <a:ext cx="1015222" cy="438306"/>
          </a:xfrm>
          <a:prstGeom prst="rect">
            <a:avLst/>
          </a:prstGeom>
        </p:spPr>
      </p:pic>
      <p:pic>
        <p:nvPicPr>
          <p:cNvPr id="13" name="Image 12">
            <a:extLst>
              <a:ext uri="{FF2B5EF4-FFF2-40B4-BE49-F238E27FC236}">
                <a16:creationId xmlns:a16="http://schemas.microsoft.com/office/drawing/2014/main" id="{318DB1E4-E6A1-437A-91E6-7B92650DE3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55832" y="3415881"/>
            <a:ext cx="1007614" cy="436712"/>
          </a:xfrm>
          <a:prstGeom prst="rect">
            <a:avLst/>
          </a:prstGeom>
        </p:spPr>
      </p:pic>
      <p:pic>
        <p:nvPicPr>
          <p:cNvPr id="14" name="Image 13">
            <a:extLst>
              <a:ext uri="{FF2B5EF4-FFF2-40B4-BE49-F238E27FC236}">
                <a16:creationId xmlns:a16="http://schemas.microsoft.com/office/drawing/2014/main" id="{5964B961-FEA5-45FA-8930-81B717B33394}"/>
              </a:ext>
            </a:extLst>
          </p:cNvPr>
          <p:cNvPicPr>
            <a:picLocks noChangeAspect="1"/>
          </p:cNvPicPr>
          <p:nvPr/>
        </p:nvPicPr>
        <p:blipFill>
          <a:blip r:embed="rId10"/>
          <a:stretch>
            <a:fillRect/>
          </a:stretch>
        </p:blipFill>
        <p:spPr>
          <a:xfrm>
            <a:off x="1365114" y="3415881"/>
            <a:ext cx="997481" cy="436711"/>
          </a:xfrm>
          <a:prstGeom prst="rect">
            <a:avLst/>
          </a:prstGeom>
        </p:spPr>
      </p:pic>
      <p:pic>
        <p:nvPicPr>
          <p:cNvPr id="15" name="Image 14">
            <a:extLst>
              <a:ext uri="{FF2B5EF4-FFF2-40B4-BE49-F238E27FC236}">
                <a16:creationId xmlns:a16="http://schemas.microsoft.com/office/drawing/2014/main" id="{54D5B6B9-02E2-4C8A-80BF-26CB8D67DC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30841" y="3415881"/>
            <a:ext cx="1021187" cy="436711"/>
          </a:xfrm>
          <a:prstGeom prst="rect">
            <a:avLst/>
          </a:prstGeom>
          <a:solidFill>
            <a:schemeClr val="bg1"/>
          </a:solidFill>
        </p:spPr>
      </p:pic>
      <p:pic>
        <p:nvPicPr>
          <p:cNvPr id="16" name="Image 15">
            <a:extLst>
              <a:ext uri="{FF2B5EF4-FFF2-40B4-BE49-F238E27FC236}">
                <a16:creationId xmlns:a16="http://schemas.microsoft.com/office/drawing/2014/main" id="{061A3B50-7758-4695-8FD9-93FF6463592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294" y="3415881"/>
            <a:ext cx="997481" cy="436711"/>
          </a:xfrm>
          <a:prstGeom prst="rect">
            <a:avLst/>
          </a:prstGeom>
          <a:solidFill>
            <a:schemeClr val="bg1"/>
          </a:solidFill>
        </p:spPr>
      </p:pic>
      <p:pic>
        <p:nvPicPr>
          <p:cNvPr id="17" name="Image 16">
            <a:extLst>
              <a:ext uri="{FF2B5EF4-FFF2-40B4-BE49-F238E27FC236}">
                <a16:creationId xmlns:a16="http://schemas.microsoft.com/office/drawing/2014/main" id="{D9E5CA97-933C-441C-976B-0F542FB42596}"/>
              </a:ext>
            </a:extLst>
          </p:cNvPr>
          <p:cNvPicPr>
            <a:picLocks noChangeAspect="1"/>
          </p:cNvPicPr>
          <p:nvPr/>
        </p:nvPicPr>
        <p:blipFill>
          <a:blip r:embed="rId13"/>
          <a:stretch>
            <a:fillRect/>
          </a:stretch>
        </p:blipFill>
        <p:spPr>
          <a:xfrm>
            <a:off x="2665963" y="1480047"/>
            <a:ext cx="997482" cy="436712"/>
          </a:xfrm>
          <a:prstGeom prst="rect">
            <a:avLst/>
          </a:prstGeom>
        </p:spPr>
      </p:pic>
      <p:pic>
        <p:nvPicPr>
          <p:cNvPr id="18" name="Image 17">
            <a:extLst>
              <a:ext uri="{FF2B5EF4-FFF2-40B4-BE49-F238E27FC236}">
                <a16:creationId xmlns:a16="http://schemas.microsoft.com/office/drawing/2014/main" id="{ECE7C613-4AC2-44C0-B1DF-A37985836CCF}"/>
              </a:ext>
            </a:extLst>
          </p:cNvPr>
          <p:cNvPicPr>
            <a:picLocks noChangeAspect="1"/>
          </p:cNvPicPr>
          <p:nvPr/>
        </p:nvPicPr>
        <p:blipFill>
          <a:blip r:embed="rId14"/>
          <a:stretch>
            <a:fillRect/>
          </a:stretch>
        </p:blipFill>
        <p:spPr>
          <a:xfrm>
            <a:off x="2655832" y="2818823"/>
            <a:ext cx="1007613" cy="427659"/>
          </a:xfrm>
          <a:prstGeom prst="rect">
            <a:avLst/>
          </a:prstGeom>
        </p:spPr>
      </p:pic>
      <p:pic>
        <p:nvPicPr>
          <p:cNvPr id="19" name="Image 18">
            <a:extLst>
              <a:ext uri="{FF2B5EF4-FFF2-40B4-BE49-F238E27FC236}">
                <a16:creationId xmlns:a16="http://schemas.microsoft.com/office/drawing/2014/main" id="{B435E5EB-D03C-42E4-AE91-655C3A9D22F7}"/>
              </a:ext>
            </a:extLst>
          </p:cNvPr>
          <p:cNvPicPr>
            <a:picLocks noChangeAspect="1"/>
          </p:cNvPicPr>
          <p:nvPr/>
        </p:nvPicPr>
        <p:blipFill>
          <a:blip r:embed="rId15"/>
          <a:stretch>
            <a:fillRect/>
          </a:stretch>
        </p:blipFill>
        <p:spPr>
          <a:xfrm>
            <a:off x="3966814" y="3415881"/>
            <a:ext cx="1021188" cy="436713"/>
          </a:xfrm>
          <a:prstGeom prst="rect">
            <a:avLst/>
          </a:prstGeom>
        </p:spPr>
      </p:pic>
      <p:pic>
        <p:nvPicPr>
          <p:cNvPr id="20" name="Picture 2" descr="https://perelafouine.com/wp-content/uploads/2020/10/expertai.jpg">
            <a:extLst>
              <a:ext uri="{FF2B5EF4-FFF2-40B4-BE49-F238E27FC236}">
                <a16:creationId xmlns:a16="http://schemas.microsoft.com/office/drawing/2014/main" id="{0C7CBDB5-88C3-4621-BADC-914A0C168F3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7283" y="713051"/>
            <a:ext cx="1044893" cy="473911"/>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EBDE2DD6-96D9-4214-9546-FADCAF6A024D}"/>
              </a:ext>
            </a:extLst>
          </p:cNvPr>
          <p:cNvPicPr>
            <a:picLocks noChangeAspect="1"/>
          </p:cNvPicPr>
          <p:nvPr/>
        </p:nvPicPr>
        <p:blipFill rotWithShape="1">
          <a:blip r:embed="rId17"/>
          <a:srcRect t="22511" b="18752"/>
          <a:stretch/>
        </p:blipFill>
        <p:spPr>
          <a:xfrm>
            <a:off x="3267693" y="713051"/>
            <a:ext cx="1044893" cy="473911"/>
          </a:xfrm>
          <a:prstGeom prst="rect">
            <a:avLst/>
          </a:prstGeom>
        </p:spPr>
      </p:pic>
      <p:pic>
        <p:nvPicPr>
          <p:cNvPr id="23" name="Picture 2" descr="Oncosnipe® - Expert.ai | Expert.ai">
            <a:extLst>
              <a:ext uri="{FF2B5EF4-FFF2-40B4-BE49-F238E27FC236}">
                <a16:creationId xmlns:a16="http://schemas.microsoft.com/office/drawing/2014/main" id="{C15B2265-FF1E-42D2-BF96-E0D9BB724BC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38435" y="1444656"/>
            <a:ext cx="27908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826C378E-8048-44DE-999B-EDE95FB62C1A}"/>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45652" y="4683548"/>
            <a:ext cx="1762865" cy="427658"/>
          </a:xfrm>
          <a:prstGeom prst="rect">
            <a:avLst/>
          </a:prstGeom>
          <a:solidFill>
            <a:schemeClr val="bg1"/>
          </a:solidFill>
          <a:effectLst>
            <a:softEdge rad="12700"/>
          </a:effectLst>
        </p:spPr>
      </p:pic>
      <p:pic>
        <p:nvPicPr>
          <p:cNvPr id="25" name="Image 24">
            <a:extLst>
              <a:ext uri="{FF2B5EF4-FFF2-40B4-BE49-F238E27FC236}">
                <a16:creationId xmlns:a16="http://schemas.microsoft.com/office/drawing/2014/main" id="{8B58AF83-3C19-4C9C-A13F-5CB7E91B605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785538" y="4442983"/>
            <a:ext cx="792000" cy="792000"/>
          </a:xfrm>
          <a:prstGeom prst="ellipse">
            <a:avLst/>
          </a:prstGeom>
          <a:effectLst>
            <a:softEdge rad="31750"/>
          </a:effectLst>
        </p:spPr>
      </p:pic>
      <p:pic>
        <p:nvPicPr>
          <p:cNvPr id="27" name="Image 26">
            <a:extLst>
              <a:ext uri="{FF2B5EF4-FFF2-40B4-BE49-F238E27FC236}">
                <a16:creationId xmlns:a16="http://schemas.microsoft.com/office/drawing/2014/main" id="{3783A242-F438-45FB-94C7-A941A4668E76}"/>
              </a:ext>
            </a:extLst>
          </p:cNvPr>
          <p:cNvPicPr>
            <a:picLocks noChangeAspect="1"/>
          </p:cNvPicPr>
          <p:nvPr/>
        </p:nvPicPr>
        <p:blipFill>
          <a:blip r:embed="rId21"/>
          <a:stretch>
            <a:fillRect/>
          </a:stretch>
        </p:blipFill>
        <p:spPr>
          <a:xfrm>
            <a:off x="1002380" y="713051"/>
            <a:ext cx="911024" cy="473911"/>
          </a:xfrm>
          <a:prstGeom prst="rect">
            <a:avLst/>
          </a:prstGeom>
        </p:spPr>
      </p:pic>
      <p:pic>
        <p:nvPicPr>
          <p:cNvPr id="1026" name="Picture 2" descr="Centre hospitalier universitaire de Lille — Wikipédia">
            <a:extLst>
              <a:ext uri="{FF2B5EF4-FFF2-40B4-BE49-F238E27FC236}">
                <a16:creationId xmlns:a16="http://schemas.microsoft.com/office/drawing/2014/main" id="{999D47A5-A93A-477F-A8FF-496B7861E31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589" y="4054240"/>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e Hospitalier de Valenciennes, Hôpital public à VALENCIENNES,  Valenciennes, ST AMAND LES EAUX">
            <a:extLst>
              <a:ext uri="{FF2B5EF4-FFF2-40B4-BE49-F238E27FC236}">
                <a16:creationId xmlns:a16="http://schemas.microsoft.com/office/drawing/2014/main" id="{3CF3FBDF-E642-4377-8C94-8A935BE8A21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66815" y="4030732"/>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ôpitaux Universitaires Pitié Salpêtrière | Hôpitaux Universitaires Pitié  Salpêtrière">
            <a:extLst>
              <a:ext uri="{FF2B5EF4-FFF2-40B4-BE49-F238E27FC236}">
                <a16:creationId xmlns:a16="http://schemas.microsoft.com/office/drawing/2014/main" id="{E6CE4E3F-0D65-492A-8768-5F3A059F04C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30841" y="4015324"/>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HP Hôpital Paul Brousse (Villejuif) – Fédération Hospitalière de France  (FHF)">
            <a:extLst>
              <a:ext uri="{FF2B5EF4-FFF2-40B4-BE49-F238E27FC236}">
                <a16:creationId xmlns:a16="http://schemas.microsoft.com/office/drawing/2014/main" id="{616E38C2-1FB3-41EB-80F1-C89445E1094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32419" y="4661842"/>
            <a:ext cx="1021187" cy="4493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ris – Hôpital Européen Georges Pompidou (HEGP) – Maladies rares du  métabolisme du calcium et du phosphate">
            <a:extLst>
              <a:ext uri="{FF2B5EF4-FFF2-40B4-BE49-F238E27FC236}">
                <a16:creationId xmlns:a16="http://schemas.microsoft.com/office/drawing/2014/main" id="{50513D0C-D2DE-4A14-B32D-5A76E970F54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65113" y="4054240"/>
            <a:ext cx="997481" cy="42765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entre Hospitalier de Périgueux – Onco-Nouvelle-Aquitaine">
            <a:extLst>
              <a:ext uri="{FF2B5EF4-FFF2-40B4-BE49-F238E27FC236}">
                <a16:creationId xmlns:a16="http://schemas.microsoft.com/office/drawing/2014/main" id="{926CC98C-5E45-4F91-B082-48BE83FC410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49044" y="4030732"/>
            <a:ext cx="1021187" cy="4276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entre de vaccination Covid-19 - Hôpital d'Instruction des Armées (HIA)  Sainte-Anne, Centre de vaccination COVID-19 à Toulon">
            <a:extLst>
              <a:ext uri="{FF2B5EF4-FFF2-40B4-BE49-F238E27FC236}">
                <a16:creationId xmlns:a16="http://schemas.microsoft.com/office/drawing/2014/main" id="{E097DC5F-1784-1BD1-CE17-5AB4BFB0DCA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51061" y="4626687"/>
            <a:ext cx="496266" cy="51967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texte, clipart&#10;&#10;Description générée automatiquement">
            <a:extLst>
              <a:ext uri="{FF2B5EF4-FFF2-40B4-BE49-F238E27FC236}">
                <a16:creationId xmlns:a16="http://schemas.microsoft.com/office/drawing/2014/main" id="{D761AC0D-6A9F-D05D-32F2-F98AC173D6C7}"/>
              </a:ext>
            </a:extLst>
          </p:cNvPr>
          <p:cNvPicPr>
            <a:picLocks noChangeAspect="1"/>
          </p:cNvPicPr>
          <p:nvPr/>
        </p:nvPicPr>
        <p:blipFill>
          <a:blip r:embed="rId29"/>
          <a:stretch>
            <a:fillRect/>
          </a:stretch>
        </p:blipFill>
        <p:spPr>
          <a:xfrm>
            <a:off x="3233270" y="4661842"/>
            <a:ext cx="997482" cy="471070"/>
          </a:xfrm>
          <a:prstGeom prst="rect">
            <a:avLst/>
          </a:prstGeom>
        </p:spPr>
      </p:pic>
      <p:pic>
        <p:nvPicPr>
          <p:cNvPr id="26" name="Image 25" descr="Une image contenant logo&#10;&#10;Description générée automatiquement">
            <a:extLst>
              <a:ext uri="{FF2B5EF4-FFF2-40B4-BE49-F238E27FC236}">
                <a16:creationId xmlns:a16="http://schemas.microsoft.com/office/drawing/2014/main" id="{2E2C8BD3-69D3-5716-EF7A-952391E7D53A}"/>
              </a:ext>
            </a:extLst>
          </p:cNvPr>
          <p:cNvPicPr>
            <a:picLocks noChangeAspect="1"/>
          </p:cNvPicPr>
          <p:nvPr/>
        </p:nvPicPr>
        <p:blipFill>
          <a:blip r:embed="rId30"/>
          <a:stretch>
            <a:fillRect/>
          </a:stretch>
        </p:blipFill>
        <p:spPr>
          <a:xfrm>
            <a:off x="4624225" y="4570667"/>
            <a:ext cx="792001" cy="575693"/>
          </a:xfrm>
          <a:prstGeom prst="rect">
            <a:avLst/>
          </a:prstGeom>
        </p:spPr>
      </p:pic>
    </p:spTree>
    <p:extLst>
      <p:ext uri="{BB962C8B-B14F-4D97-AF65-F5344CB8AC3E}">
        <p14:creationId xmlns:p14="http://schemas.microsoft.com/office/powerpoint/2010/main" val="2008527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eyes!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Vision Transformer (</a:t>
            </a:r>
            <a:r>
              <a:rPr lang="en-US" dirty="0" err="1"/>
              <a:t>ViT</a:t>
            </a:r>
            <a:r>
              <a:rPr lang="en-US" dirty="0"/>
              <a:t>) model was introduced in 2021 in a conference research paper titled "An Image is Worth 16*16 Words: Transformers for Image Recognition at Scale”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dirty="0" err="1"/>
              <a:t>ViTs</a:t>
            </a:r>
            <a:r>
              <a:rPr lang="en-US" dirty="0"/>
              <a:t>, images are represented as sequences, and class labels for the image are predicted, which allows models to learn image structure independently. </a:t>
            </a:r>
            <a:endParaRPr lang="fr-FR" dirty="0"/>
          </a:p>
        </p:txBody>
      </p:sp>
      <p:pic>
        <p:nvPicPr>
          <p:cNvPr id="9218" name="Picture 2">
            <a:extLst>
              <a:ext uri="{FF2B5EF4-FFF2-40B4-BE49-F238E27FC236}">
                <a16:creationId xmlns:a16="http://schemas.microsoft.com/office/drawing/2014/main" id="{114BE6B9-18E2-7DF9-7E0E-D8565E611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8739" y="1339697"/>
            <a:ext cx="42862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741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eyes!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7" y="1155031"/>
            <a:ext cx="4645656" cy="1754326"/>
          </a:xfrm>
          <a:prstGeom prst="rect">
            <a:avLst/>
          </a:prstGeom>
          <a:noFill/>
        </p:spPr>
        <p:txBody>
          <a:bodyPr wrap="square" rtlCol="0">
            <a:spAutoFit/>
          </a:bodyPr>
          <a:lstStyle/>
          <a:p>
            <a:pPr marL="285750" indent="-285750">
              <a:buFont typeface="Arial" panose="020B0604020202020204" pitchFamily="34" charset="0"/>
              <a:buChar char="•"/>
            </a:pPr>
            <a:r>
              <a:rPr lang="fr-FR" dirty="0"/>
              <a:t>LLM </a:t>
            </a:r>
            <a:r>
              <a:rPr lang="en-US" dirty="0"/>
              <a:t>fall short in decoding visual cues. these models can sometimes grapple with linguistic ambiguities and are handicapped when it comes to verifying their interpretations against real-world visual references</a:t>
            </a:r>
            <a:endParaRPr lang="fr-FR" dirty="0"/>
          </a:p>
        </p:txBody>
      </p:sp>
      <p:pic>
        <p:nvPicPr>
          <p:cNvPr id="11266" name="Picture 2">
            <a:extLst>
              <a:ext uri="{FF2B5EF4-FFF2-40B4-BE49-F238E27FC236}">
                <a16:creationId xmlns:a16="http://schemas.microsoft.com/office/drawing/2014/main" id="{882F7EC0-E451-7827-27E9-68E83718C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34" y="939922"/>
            <a:ext cx="566737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49A65BD-479A-A66D-5B74-4BDB1BE532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734"/>
          <a:stretch/>
        </p:blipFill>
        <p:spPr bwMode="auto">
          <a:xfrm>
            <a:off x="525566" y="4026067"/>
            <a:ext cx="5334000" cy="123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857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Give your model hands!</a:t>
            </a:r>
            <a:endParaRPr lang="fr-FR" dirty="0"/>
          </a:p>
        </p:txBody>
      </p:sp>
      <p:sp>
        <p:nvSpPr>
          <p:cNvPr id="3" name="ZoneTexte 2">
            <a:extLst>
              <a:ext uri="{FF2B5EF4-FFF2-40B4-BE49-F238E27FC236}">
                <a16:creationId xmlns:a16="http://schemas.microsoft.com/office/drawing/2014/main" id="{CA642196-AF6D-B392-D7D7-DC47D8CA5D61}"/>
              </a:ext>
            </a:extLst>
          </p:cNvPr>
          <p:cNvSpPr txBox="1"/>
          <p:nvPr/>
        </p:nvSpPr>
        <p:spPr>
          <a:xfrm>
            <a:off x="407606" y="1155031"/>
            <a:ext cx="592482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An AI agent is a software program designed to interact with its environment, perceive the data it receives, and take actions based on that data to achieve specific goals.</a:t>
            </a:r>
          </a:p>
          <a:p>
            <a:pPr marL="285750" indent="-285750">
              <a:buFont typeface="Arial" panose="020B0604020202020204" pitchFamily="34" charset="0"/>
              <a:buChar char="•"/>
            </a:pPr>
            <a:r>
              <a:rPr lang="en-US" dirty="0"/>
              <a:t>LLMs can be connected with the world and with other models. It uses a large language model (LLM) as its central computational engine, allowing it to carry on conversations, do tasks, reason, and display a degree of autonomy.</a:t>
            </a:r>
            <a:endParaRPr lang="fr-FR" dirty="0"/>
          </a:p>
        </p:txBody>
      </p:sp>
      <p:pic>
        <p:nvPicPr>
          <p:cNvPr id="10242" name="Picture 2">
            <a:extLst>
              <a:ext uri="{FF2B5EF4-FFF2-40B4-BE49-F238E27FC236}">
                <a16:creationId xmlns:a16="http://schemas.microsoft.com/office/drawing/2014/main" id="{7C0B4C68-7A92-ABF8-72F6-274A1A410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288" y="703300"/>
            <a:ext cx="3925605" cy="385962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utonomous AI Agent Workflow">
            <a:extLst>
              <a:ext uri="{FF2B5EF4-FFF2-40B4-BE49-F238E27FC236}">
                <a16:creationId xmlns:a16="http://schemas.microsoft.com/office/drawing/2014/main" id="{BD755C32-AF17-A862-C356-EEB167B5B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159" y="3429000"/>
            <a:ext cx="5438274" cy="304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9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The long road to a Large Language Model</a:t>
            </a:r>
            <a:endParaRPr lang="fr-FR" dirty="0"/>
          </a:p>
        </p:txBody>
      </p:sp>
      <p:sp>
        <p:nvSpPr>
          <p:cNvPr id="3" name="ZoneTexte 2">
            <a:extLst>
              <a:ext uri="{FF2B5EF4-FFF2-40B4-BE49-F238E27FC236}">
                <a16:creationId xmlns:a16="http://schemas.microsoft.com/office/drawing/2014/main" id="{EA6ACB6E-AFC0-27B7-6E7D-C8D4A22A1081}"/>
              </a:ext>
            </a:extLst>
          </p:cNvPr>
          <p:cNvSpPr txBox="1"/>
          <p:nvPr/>
        </p:nvSpPr>
        <p:spPr>
          <a:xfrm>
            <a:off x="407607" y="2505670"/>
            <a:ext cx="2881283" cy="1200329"/>
          </a:xfrm>
          <a:prstGeom prst="rect">
            <a:avLst/>
          </a:prstGeom>
          <a:noFill/>
          <a:ln w="57150">
            <a:solidFill>
              <a:schemeClr val="tx1"/>
            </a:solidFill>
          </a:ln>
        </p:spPr>
        <p:txBody>
          <a:bodyPr wrap="square" rtlCol="0">
            <a:spAutoFit/>
          </a:bodyPr>
          <a:lstStyle/>
          <a:p>
            <a:r>
              <a:rPr lang="fr-FR" dirty="0"/>
              <a:t>The diagnostic images have </a:t>
            </a:r>
            <a:r>
              <a:rPr lang="fr-FR" dirty="0" err="1"/>
              <a:t>revealed</a:t>
            </a:r>
            <a:r>
              <a:rPr lang="fr-FR" dirty="0"/>
              <a:t> a </a:t>
            </a:r>
            <a:r>
              <a:rPr lang="fr-FR" dirty="0" err="1"/>
              <a:t>potential</a:t>
            </a:r>
            <a:r>
              <a:rPr lang="fr-FR" dirty="0"/>
              <a:t> mass </a:t>
            </a:r>
            <a:r>
              <a:rPr lang="fr-FR" dirty="0" err="1"/>
              <a:t>located</a:t>
            </a:r>
            <a:r>
              <a:rPr lang="fr-FR" dirty="0"/>
              <a:t> in…  </a:t>
            </a:r>
          </a:p>
        </p:txBody>
      </p:sp>
      <p:sp>
        <p:nvSpPr>
          <p:cNvPr id="5" name="Flèche : droite 4">
            <a:extLst>
              <a:ext uri="{FF2B5EF4-FFF2-40B4-BE49-F238E27FC236}">
                <a16:creationId xmlns:a16="http://schemas.microsoft.com/office/drawing/2014/main" id="{B7BEFB65-EEC5-33AB-B680-DBC2B18F2AFA}"/>
              </a:ext>
            </a:extLst>
          </p:cNvPr>
          <p:cNvSpPr/>
          <p:nvPr/>
        </p:nvSpPr>
        <p:spPr>
          <a:xfrm>
            <a:off x="3495368" y="2837662"/>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BEF3EA71-D570-089A-34BA-0A517839B065}"/>
              </a:ext>
            </a:extLst>
          </p:cNvPr>
          <p:cNvSpPr/>
          <p:nvPr/>
        </p:nvSpPr>
        <p:spPr>
          <a:xfrm>
            <a:off x="7708218" y="2801490"/>
            <a:ext cx="678426" cy="536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8FB4928-4067-B612-EBD6-FB7EF1AAA653}"/>
              </a:ext>
            </a:extLst>
          </p:cNvPr>
          <p:cNvSpPr/>
          <p:nvPr/>
        </p:nvSpPr>
        <p:spPr>
          <a:xfrm>
            <a:off x="8770103" y="2469498"/>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Task</a:t>
            </a:r>
            <a:endParaRPr lang="fr-FR" dirty="0"/>
          </a:p>
        </p:txBody>
      </p:sp>
      <p:sp>
        <p:nvSpPr>
          <p:cNvPr id="11" name="Rectangle 10">
            <a:extLst>
              <a:ext uri="{FF2B5EF4-FFF2-40B4-BE49-F238E27FC236}">
                <a16:creationId xmlns:a16="http://schemas.microsoft.com/office/drawing/2014/main" id="{79A7D741-7A8D-ACAE-A6EA-C5241A477375}"/>
              </a:ext>
            </a:extLst>
          </p:cNvPr>
          <p:cNvSpPr/>
          <p:nvPr/>
        </p:nvSpPr>
        <p:spPr>
          <a:xfrm>
            <a:off x="4670053" y="2504114"/>
            <a:ext cx="1302314"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LLM</a:t>
            </a:r>
          </a:p>
        </p:txBody>
      </p:sp>
      <p:sp>
        <p:nvSpPr>
          <p:cNvPr id="6" name="Rectangle 5">
            <a:extLst>
              <a:ext uri="{FF2B5EF4-FFF2-40B4-BE49-F238E27FC236}">
                <a16:creationId xmlns:a16="http://schemas.microsoft.com/office/drawing/2014/main" id="{9A8CDE8E-D685-808E-B8B3-9466095C12DA}"/>
              </a:ext>
            </a:extLst>
          </p:cNvPr>
          <p:cNvSpPr/>
          <p:nvPr/>
        </p:nvSpPr>
        <p:spPr>
          <a:xfrm>
            <a:off x="6207663" y="2504114"/>
            <a:ext cx="1380796" cy="1015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Alignment</a:t>
            </a:r>
            <a:endParaRPr lang="fr-FR" dirty="0"/>
          </a:p>
        </p:txBody>
      </p:sp>
      <p:sp>
        <p:nvSpPr>
          <p:cNvPr id="10" name="Flèche : bas 9">
            <a:extLst>
              <a:ext uri="{FF2B5EF4-FFF2-40B4-BE49-F238E27FC236}">
                <a16:creationId xmlns:a16="http://schemas.microsoft.com/office/drawing/2014/main" id="{1E811CFE-D5DC-8D35-7295-6E57B3BC8164}"/>
              </a:ext>
            </a:extLst>
          </p:cNvPr>
          <p:cNvSpPr/>
          <p:nvPr/>
        </p:nvSpPr>
        <p:spPr>
          <a:xfrm rot="10800000">
            <a:off x="9120373" y="3624015"/>
            <a:ext cx="678426" cy="8259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F5E3457-1ABF-5BC4-80F5-9402169F0D67}"/>
              </a:ext>
            </a:extLst>
          </p:cNvPr>
          <p:cNvSpPr/>
          <p:nvPr/>
        </p:nvSpPr>
        <p:spPr>
          <a:xfrm>
            <a:off x="8142065" y="4743256"/>
            <a:ext cx="2635040" cy="10151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It </a:t>
            </a:r>
            <a:r>
              <a:rPr lang="fr-FR" dirty="0" err="1">
                <a:solidFill>
                  <a:schemeClr val="tx1"/>
                </a:solidFill>
              </a:rPr>
              <a:t>is</a:t>
            </a:r>
            <a:r>
              <a:rPr lang="fr-FR" dirty="0">
                <a:solidFill>
                  <a:schemeClr val="tx1"/>
                </a:solidFill>
              </a:rPr>
              <a:t> </a:t>
            </a:r>
            <a:r>
              <a:rPr lang="fr-FR" dirty="0" err="1">
                <a:solidFill>
                  <a:schemeClr val="tx1"/>
                </a:solidFill>
              </a:rPr>
              <a:t>our</a:t>
            </a:r>
            <a:r>
              <a:rPr lang="fr-FR" dirty="0">
                <a:solidFill>
                  <a:schemeClr val="tx1"/>
                </a:solidFill>
              </a:rPr>
              <a:t> LLM </a:t>
            </a:r>
            <a:r>
              <a:rPr lang="fr-FR" dirty="0" err="1">
                <a:solidFill>
                  <a:schemeClr val="tx1"/>
                </a:solidFill>
              </a:rPr>
              <a:t>ready</a:t>
            </a:r>
            <a:r>
              <a:rPr lang="fr-FR" dirty="0">
                <a:solidFill>
                  <a:schemeClr val="tx1"/>
                </a:solidFill>
              </a:rPr>
              <a:t> for </a:t>
            </a:r>
            <a:r>
              <a:rPr lang="fr-FR" dirty="0" err="1">
                <a:solidFill>
                  <a:schemeClr val="tx1"/>
                </a:solidFill>
              </a:rPr>
              <a:t>medicine</a:t>
            </a:r>
            <a:r>
              <a:rPr lang="fr-FR" dirty="0">
                <a:solidFill>
                  <a:schemeClr val="tx1"/>
                </a:solidFill>
              </a:rPr>
              <a:t>?</a:t>
            </a:r>
          </a:p>
        </p:txBody>
      </p:sp>
    </p:spTree>
    <p:extLst>
      <p:ext uri="{BB962C8B-B14F-4D97-AF65-F5344CB8AC3E}">
        <p14:creationId xmlns:p14="http://schemas.microsoft.com/office/powerpoint/2010/main" val="4223382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Let’s your model study more</a:t>
            </a:r>
            <a:endParaRPr lang="fr-FR" dirty="0"/>
          </a:p>
        </p:txBody>
      </p:sp>
      <p:pic>
        <p:nvPicPr>
          <p:cNvPr id="5" name="Image 4">
            <a:extLst>
              <a:ext uri="{FF2B5EF4-FFF2-40B4-BE49-F238E27FC236}">
                <a16:creationId xmlns:a16="http://schemas.microsoft.com/office/drawing/2014/main" id="{F1FF8EAA-82BB-47AB-4AAF-DD448313C3DA}"/>
              </a:ext>
            </a:extLst>
          </p:cNvPr>
          <p:cNvPicPr>
            <a:picLocks noChangeAspect="1"/>
          </p:cNvPicPr>
          <p:nvPr/>
        </p:nvPicPr>
        <p:blipFill>
          <a:blip r:embed="rId2"/>
          <a:stretch>
            <a:fillRect/>
          </a:stretch>
        </p:blipFill>
        <p:spPr>
          <a:xfrm>
            <a:off x="6620573" y="1072216"/>
            <a:ext cx="5229330" cy="3896024"/>
          </a:xfrm>
          <a:prstGeom prst="rect">
            <a:avLst/>
          </a:prstGeom>
        </p:spPr>
      </p:pic>
      <p:sp>
        <p:nvSpPr>
          <p:cNvPr id="6" name="ZoneTexte 5">
            <a:extLst>
              <a:ext uri="{FF2B5EF4-FFF2-40B4-BE49-F238E27FC236}">
                <a16:creationId xmlns:a16="http://schemas.microsoft.com/office/drawing/2014/main" id="{8BAB8C05-4E9A-A992-3AE3-C960DE5CA154}"/>
              </a:ext>
            </a:extLst>
          </p:cNvPr>
          <p:cNvSpPr txBox="1"/>
          <p:nvPr/>
        </p:nvSpPr>
        <p:spPr>
          <a:xfrm>
            <a:off x="516720" y="1079139"/>
            <a:ext cx="5451959"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Generalist</a:t>
            </a:r>
            <a:r>
              <a:rPr lang="fr-FR" dirty="0"/>
              <a:t> </a:t>
            </a:r>
            <a:r>
              <a:rPr lang="fr-FR" dirty="0" err="1"/>
              <a:t>models</a:t>
            </a:r>
            <a:r>
              <a:rPr lang="fr-FR" dirty="0"/>
              <a:t> have </a:t>
            </a:r>
            <a:r>
              <a:rPr lang="fr-FR" dirty="0" err="1"/>
              <a:t>satisfying</a:t>
            </a:r>
            <a:r>
              <a:rPr lang="fr-FR" dirty="0"/>
              <a:t> performance but </a:t>
            </a:r>
            <a:r>
              <a:rPr lang="fr-FR" dirty="0" err="1"/>
              <a:t>it</a:t>
            </a:r>
            <a:r>
              <a:rPr lang="fr-FR" dirty="0"/>
              <a:t> can </a:t>
            </a:r>
            <a:r>
              <a:rPr lang="fr-FR" dirty="0" err="1"/>
              <a:t>be</a:t>
            </a:r>
            <a:r>
              <a:rPr lang="fr-FR" dirty="0"/>
              <a:t> </a:t>
            </a:r>
            <a:r>
              <a:rPr lang="fr-FR" dirty="0" err="1"/>
              <a:t>improved</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Fine tuning on </a:t>
            </a:r>
            <a:r>
              <a:rPr lang="fr-FR" dirty="0" err="1"/>
              <a:t>specific</a:t>
            </a:r>
            <a:r>
              <a:rPr lang="fr-FR" dirty="0"/>
              <a:t> data, LORA and </a:t>
            </a:r>
            <a:r>
              <a:rPr lang="fr-FR" dirty="0" err="1"/>
              <a:t>other</a:t>
            </a:r>
            <a:r>
              <a:rPr lang="fr-FR" dirty="0"/>
              <a:t> technique</a:t>
            </a:r>
          </a:p>
        </p:txBody>
      </p:sp>
      <p:pic>
        <p:nvPicPr>
          <p:cNvPr id="2050" name="Picture 2" descr="Fig. 2">
            <a:extLst>
              <a:ext uri="{FF2B5EF4-FFF2-40B4-BE49-F238E27FC236}">
                <a16:creationId xmlns:a16="http://schemas.microsoft.com/office/drawing/2014/main" id="{C0329C39-A75D-53FA-DC4F-EA3FEEBE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09" y="2670977"/>
            <a:ext cx="6344864" cy="368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08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 growing list of medicine focused LLM</a:t>
            </a:r>
            <a:endParaRPr lang="fr-FR" dirty="0"/>
          </a:p>
        </p:txBody>
      </p:sp>
      <p:pic>
        <p:nvPicPr>
          <p:cNvPr id="5" name="Image 4">
            <a:extLst>
              <a:ext uri="{FF2B5EF4-FFF2-40B4-BE49-F238E27FC236}">
                <a16:creationId xmlns:a16="http://schemas.microsoft.com/office/drawing/2014/main" id="{A7EE1E2D-413A-9B8D-5EDB-D84C71C01C4F}"/>
              </a:ext>
            </a:extLst>
          </p:cNvPr>
          <p:cNvPicPr>
            <a:picLocks noChangeAspect="1"/>
          </p:cNvPicPr>
          <p:nvPr/>
        </p:nvPicPr>
        <p:blipFill>
          <a:blip r:embed="rId3"/>
          <a:stretch>
            <a:fillRect/>
          </a:stretch>
        </p:blipFill>
        <p:spPr>
          <a:xfrm>
            <a:off x="59601" y="2012983"/>
            <a:ext cx="5799965" cy="3085370"/>
          </a:xfrm>
          <a:prstGeom prst="rect">
            <a:avLst/>
          </a:prstGeom>
        </p:spPr>
      </p:pic>
      <p:pic>
        <p:nvPicPr>
          <p:cNvPr id="7" name="Image 6">
            <a:extLst>
              <a:ext uri="{FF2B5EF4-FFF2-40B4-BE49-F238E27FC236}">
                <a16:creationId xmlns:a16="http://schemas.microsoft.com/office/drawing/2014/main" id="{DE138D4E-07DB-2298-C3B6-4E6AF149856F}"/>
              </a:ext>
            </a:extLst>
          </p:cNvPr>
          <p:cNvPicPr>
            <a:picLocks noChangeAspect="1"/>
          </p:cNvPicPr>
          <p:nvPr/>
        </p:nvPicPr>
        <p:blipFill>
          <a:blip r:embed="rId4"/>
          <a:stretch>
            <a:fillRect/>
          </a:stretch>
        </p:blipFill>
        <p:spPr>
          <a:xfrm>
            <a:off x="5968678" y="2127890"/>
            <a:ext cx="6077843" cy="2970463"/>
          </a:xfrm>
          <a:prstGeom prst="rect">
            <a:avLst/>
          </a:prstGeom>
        </p:spPr>
      </p:pic>
    </p:spTree>
    <p:extLst>
      <p:ext uri="{BB962C8B-B14F-4D97-AF65-F5344CB8AC3E}">
        <p14:creationId xmlns:p14="http://schemas.microsoft.com/office/powerpoint/2010/main" val="2630542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First wave of LM in medicine</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383188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Transformers </a:t>
            </a:r>
            <a:r>
              <a:rPr lang="fr-FR" dirty="0" err="1"/>
              <a:t>trained</a:t>
            </a:r>
            <a:r>
              <a:rPr lang="fr-FR" dirty="0"/>
              <a:t> on </a:t>
            </a:r>
            <a:r>
              <a:rPr lang="fr-FR" dirty="0" err="1"/>
              <a:t>medical</a:t>
            </a:r>
            <a:r>
              <a:rPr lang="fr-FR" dirty="0"/>
              <a:t> </a:t>
            </a:r>
            <a:r>
              <a:rPr lang="fr-FR" dirty="0" err="1"/>
              <a:t>domain</a:t>
            </a:r>
            <a:r>
              <a:rPr lang="fr-FR" dirty="0"/>
              <a:t> </a:t>
            </a:r>
            <a:r>
              <a:rPr lang="fr-FR" dirty="0" err="1"/>
              <a:t>datasets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Used</a:t>
            </a:r>
            <a:r>
              <a:rPr lang="fr-FR" dirty="0"/>
              <a:t> for </a:t>
            </a:r>
            <a:r>
              <a:rPr lang="fr-FR" dirty="0" err="1"/>
              <a:t>limited</a:t>
            </a:r>
            <a:r>
              <a:rPr lang="fr-FR" dirty="0"/>
              <a:t> cases and </a:t>
            </a:r>
            <a:r>
              <a:rPr lang="fr-FR" dirty="0" err="1"/>
              <a:t>tasks</a:t>
            </a:r>
            <a:endParaRPr lang="fr-FR" dirty="0"/>
          </a:p>
        </p:txBody>
      </p:sp>
      <p:pic>
        <p:nvPicPr>
          <p:cNvPr id="6" name="Immagine 5">
            <a:extLst>
              <a:ext uri="{FF2B5EF4-FFF2-40B4-BE49-F238E27FC236}">
                <a16:creationId xmlns:a16="http://schemas.microsoft.com/office/drawing/2014/main" id="{A830D2CF-3A2A-D108-63DE-088684514E92}"/>
              </a:ext>
            </a:extLst>
          </p:cNvPr>
          <p:cNvPicPr>
            <a:picLocks noChangeAspect="1"/>
          </p:cNvPicPr>
          <p:nvPr/>
        </p:nvPicPr>
        <p:blipFill rotWithShape="1">
          <a:blip r:embed="rId2"/>
          <a:srcRect l="11426"/>
          <a:stretch/>
        </p:blipFill>
        <p:spPr>
          <a:xfrm>
            <a:off x="4422370" y="1155032"/>
            <a:ext cx="7362023" cy="4381282"/>
          </a:xfrm>
          <a:prstGeom prst="rect">
            <a:avLst/>
          </a:prstGeom>
        </p:spPr>
      </p:pic>
    </p:spTree>
    <p:extLst>
      <p:ext uri="{BB962C8B-B14F-4D97-AF65-F5344CB8AC3E}">
        <p14:creationId xmlns:p14="http://schemas.microsoft.com/office/powerpoint/2010/main" val="2387934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Type of tasks</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3831884" cy="1477328"/>
          </a:xfrm>
          <a:prstGeom prst="rect">
            <a:avLst/>
          </a:prstGeom>
          <a:noFill/>
        </p:spPr>
        <p:txBody>
          <a:bodyPr wrap="square" rtlCol="0">
            <a:spAutoFit/>
          </a:bodyPr>
          <a:lstStyle/>
          <a:p>
            <a:pPr marL="285750" indent="-285750">
              <a:buFont typeface="Arial" panose="020B0604020202020204" pitchFamily="34" charset="0"/>
              <a:buChar char="•"/>
            </a:pPr>
            <a:r>
              <a:rPr lang="fr-FR" dirty="0" err="1"/>
              <a:t>Named</a:t>
            </a:r>
            <a:r>
              <a:rPr lang="fr-FR" dirty="0"/>
              <a:t> </a:t>
            </a:r>
            <a:r>
              <a:rPr lang="fr-FR" dirty="0" err="1"/>
              <a:t>entity</a:t>
            </a:r>
            <a:r>
              <a:rPr lang="fr-FR" dirty="0"/>
              <a:t> recognition</a:t>
            </a:r>
          </a:p>
          <a:p>
            <a:pPr marL="285750" indent="-285750">
              <a:buFont typeface="Arial" panose="020B0604020202020204" pitchFamily="34" charset="0"/>
              <a:buChar char="•"/>
            </a:pPr>
            <a:r>
              <a:rPr lang="fr-FR" dirty="0"/>
              <a:t>Relation extraction</a:t>
            </a:r>
          </a:p>
          <a:p>
            <a:pPr marL="285750" indent="-285750">
              <a:buFont typeface="Arial" panose="020B0604020202020204" pitchFamily="34" charset="0"/>
              <a:buChar char="•"/>
            </a:pPr>
            <a:r>
              <a:rPr lang="fr-FR" dirty="0" err="1"/>
              <a:t>Text</a:t>
            </a:r>
            <a:r>
              <a:rPr lang="fr-FR" dirty="0"/>
              <a:t> classification</a:t>
            </a:r>
          </a:p>
          <a:p>
            <a:pPr marL="285750" indent="-285750">
              <a:buFont typeface="Arial" panose="020B0604020202020204" pitchFamily="34" charset="0"/>
              <a:buChar char="•"/>
            </a:pPr>
            <a:r>
              <a:rPr lang="fr-FR" dirty="0"/>
              <a:t>Document </a:t>
            </a:r>
            <a:r>
              <a:rPr lang="fr-FR" dirty="0" err="1"/>
              <a:t>Ranking</a:t>
            </a:r>
            <a:endParaRPr lang="fr-FR" dirty="0"/>
          </a:p>
          <a:p>
            <a:pPr marL="285750" indent="-285750">
              <a:buFont typeface="Arial" panose="020B0604020202020204" pitchFamily="34" charset="0"/>
              <a:buChar char="•"/>
            </a:pPr>
            <a:r>
              <a:rPr lang="fr-FR" dirty="0"/>
              <a:t> Keyword Extraction</a:t>
            </a:r>
          </a:p>
        </p:txBody>
      </p:sp>
      <p:pic>
        <p:nvPicPr>
          <p:cNvPr id="27650" name="Picture 2" descr="Named Entity Recognition and Classification with Scikit-Learn | by Susan Li  | Towards Data Science">
            <a:extLst>
              <a:ext uri="{FF2B5EF4-FFF2-40B4-BE49-F238E27FC236}">
                <a16:creationId xmlns:a16="http://schemas.microsoft.com/office/drawing/2014/main" id="{21D5E4AC-916D-049C-7FEC-CFC8450C4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365" y="364959"/>
            <a:ext cx="5916386" cy="2465161"/>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Topic Modeling with LDA. Hi everyone, welcome to my blog! Today… | by  Zaheer | Medium">
            <a:extLst>
              <a:ext uri="{FF2B5EF4-FFF2-40B4-BE49-F238E27FC236}">
                <a16:creationId xmlns:a16="http://schemas.microsoft.com/office/drawing/2014/main" id="{CA72FE5C-DFC0-7074-5A10-BA0B7E899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72" y="3217529"/>
            <a:ext cx="5077593" cy="2868629"/>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Keyword Extraction Methods from Documents in NLP">
            <a:extLst>
              <a:ext uri="{FF2B5EF4-FFF2-40B4-BE49-F238E27FC236}">
                <a16:creationId xmlns:a16="http://schemas.microsoft.com/office/drawing/2014/main" id="{62F6E8BA-95B0-6BD1-E8E7-82768CFF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924" y="3429000"/>
            <a:ext cx="5193154" cy="267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815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MED-Palm: The AI clinician</a:t>
            </a:r>
            <a:endParaRPr lang="fr-FR" dirty="0"/>
          </a:p>
        </p:txBody>
      </p:sp>
      <p:sp>
        <p:nvSpPr>
          <p:cNvPr id="3" name="ZoneTexte 2">
            <a:extLst>
              <a:ext uri="{FF2B5EF4-FFF2-40B4-BE49-F238E27FC236}">
                <a16:creationId xmlns:a16="http://schemas.microsoft.com/office/drawing/2014/main" id="{60BBC950-275C-AE3C-FE3F-B1CBDC337542}"/>
              </a:ext>
            </a:extLst>
          </p:cNvPr>
          <p:cNvSpPr txBox="1"/>
          <p:nvPr/>
        </p:nvSpPr>
        <p:spPr>
          <a:xfrm>
            <a:off x="407607" y="1386840"/>
            <a:ext cx="44082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Developing AI that can answer medical questions accurately has been a long-standing challenge with several research advances over the past few decades.</a:t>
            </a:r>
            <a:endParaRPr lang="fr-FR" dirty="0"/>
          </a:p>
        </p:txBody>
      </p:sp>
      <p:pic>
        <p:nvPicPr>
          <p:cNvPr id="3074" name="Picture 2" descr="Fig. 1">
            <a:extLst>
              <a:ext uri="{FF2B5EF4-FFF2-40B4-BE49-F238E27FC236}">
                <a16:creationId xmlns:a16="http://schemas.microsoft.com/office/drawing/2014/main" id="{1297D388-7746-DE18-2E7E-1EBCEAC46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840" y="879874"/>
            <a:ext cx="7162800" cy="279610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9A7D9E1E-723B-8FC4-908E-3AEA0C24459B}"/>
              </a:ext>
            </a:extLst>
          </p:cNvPr>
          <p:cNvPicPr>
            <a:picLocks noChangeAspect="1"/>
          </p:cNvPicPr>
          <p:nvPr/>
        </p:nvPicPr>
        <p:blipFill>
          <a:blip r:embed="rId4"/>
          <a:stretch>
            <a:fillRect/>
          </a:stretch>
        </p:blipFill>
        <p:spPr>
          <a:xfrm>
            <a:off x="6332434" y="3730878"/>
            <a:ext cx="5506155" cy="2742689"/>
          </a:xfrm>
          <a:prstGeom prst="rect">
            <a:avLst/>
          </a:prstGeom>
        </p:spPr>
      </p:pic>
      <p:pic>
        <p:nvPicPr>
          <p:cNvPr id="8" name="Image 7">
            <a:extLst>
              <a:ext uri="{FF2B5EF4-FFF2-40B4-BE49-F238E27FC236}">
                <a16:creationId xmlns:a16="http://schemas.microsoft.com/office/drawing/2014/main" id="{90925D10-E372-A5BA-5B3A-6BC6F0A611CC}"/>
              </a:ext>
            </a:extLst>
          </p:cNvPr>
          <p:cNvPicPr>
            <a:picLocks noChangeAspect="1"/>
          </p:cNvPicPr>
          <p:nvPr/>
        </p:nvPicPr>
        <p:blipFill>
          <a:blip r:embed="rId5"/>
          <a:stretch>
            <a:fillRect/>
          </a:stretch>
        </p:blipFill>
        <p:spPr>
          <a:xfrm>
            <a:off x="778400" y="3319566"/>
            <a:ext cx="2534004" cy="523948"/>
          </a:xfrm>
          <a:prstGeom prst="rect">
            <a:avLst/>
          </a:prstGeom>
        </p:spPr>
      </p:pic>
      <p:pic>
        <p:nvPicPr>
          <p:cNvPr id="10" name="Image 9">
            <a:extLst>
              <a:ext uri="{FF2B5EF4-FFF2-40B4-BE49-F238E27FC236}">
                <a16:creationId xmlns:a16="http://schemas.microsoft.com/office/drawing/2014/main" id="{4F0F9D5F-227C-C51B-0612-6C862DCDAA2C}"/>
              </a:ext>
            </a:extLst>
          </p:cNvPr>
          <p:cNvPicPr>
            <a:picLocks noChangeAspect="1"/>
          </p:cNvPicPr>
          <p:nvPr/>
        </p:nvPicPr>
        <p:blipFill>
          <a:blip r:embed="rId6"/>
          <a:stretch>
            <a:fillRect/>
          </a:stretch>
        </p:blipFill>
        <p:spPr>
          <a:xfrm>
            <a:off x="649255" y="4027766"/>
            <a:ext cx="5010849" cy="2057687"/>
          </a:xfrm>
          <a:prstGeom prst="rect">
            <a:avLst/>
          </a:prstGeom>
        </p:spPr>
      </p:pic>
    </p:spTree>
    <p:extLst>
      <p:ext uri="{BB962C8B-B14F-4D97-AF65-F5344CB8AC3E}">
        <p14:creationId xmlns:p14="http://schemas.microsoft.com/office/powerpoint/2010/main" val="1444464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69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 PaLM2: Google’s new doctor</a:t>
            </a:r>
            <a:endParaRPr lang="fr-FR" dirty="0"/>
          </a:p>
        </p:txBody>
      </p:sp>
      <p:pic>
        <p:nvPicPr>
          <p:cNvPr id="4098" name="Picture 2" descr="Google Med-PaLM 2">
            <a:extLst>
              <a:ext uri="{FF2B5EF4-FFF2-40B4-BE49-F238E27FC236}">
                <a16:creationId xmlns:a16="http://schemas.microsoft.com/office/drawing/2014/main" id="{7BCC21DB-5B0B-C687-338F-A831C430F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153" y="1459656"/>
            <a:ext cx="6667500" cy="31051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D0BCE24-DC55-BE8C-F4A5-9CB3F3A683F1}"/>
              </a:ext>
            </a:extLst>
          </p:cNvPr>
          <p:cNvSpPr txBox="1"/>
          <p:nvPr/>
        </p:nvSpPr>
        <p:spPr>
          <a:xfrm>
            <a:off x="407607" y="1459656"/>
            <a:ext cx="4220377" cy="2031325"/>
          </a:xfrm>
          <a:prstGeom prst="rect">
            <a:avLst/>
          </a:prstGeom>
          <a:noFill/>
        </p:spPr>
        <p:txBody>
          <a:bodyPr wrap="square" rtlCol="0">
            <a:spAutoFit/>
          </a:bodyPr>
          <a:lstStyle/>
          <a:p>
            <a:pPr marL="285750" indent="-285750">
              <a:buFont typeface="Arial" panose="020B0604020202020204" pitchFamily="34" charset="0"/>
              <a:buChar char="•"/>
            </a:pPr>
            <a:r>
              <a:rPr lang="fr-FR" dirty="0"/>
              <a:t>A new more </a:t>
            </a:r>
            <a:r>
              <a:rPr lang="fr-FR" dirty="0" err="1"/>
              <a:t>performing</a:t>
            </a:r>
            <a:r>
              <a:rPr lang="fr-FR" dirty="0"/>
              <a:t> model </a:t>
            </a:r>
            <a:r>
              <a:rPr lang="fr-FR" dirty="0" err="1"/>
              <a:t>focused</a:t>
            </a:r>
            <a:r>
              <a:rPr lang="fr-FR" dirty="0"/>
              <a:t> on long </a:t>
            </a:r>
            <a:r>
              <a:rPr lang="fr-FR" dirty="0" err="1"/>
              <a:t>answer</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Focused</a:t>
            </a:r>
            <a:r>
              <a:rPr lang="fr-FR" dirty="0"/>
              <a:t> on </a:t>
            </a:r>
            <a:r>
              <a:rPr lang="fr-FR" dirty="0" err="1"/>
              <a:t>safety</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Longer and </a:t>
            </a:r>
            <a:r>
              <a:rPr lang="fr-FR" dirty="0" err="1"/>
              <a:t>better</a:t>
            </a:r>
            <a:r>
              <a:rPr lang="fr-FR" dirty="0"/>
              <a:t> </a:t>
            </a:r>
            <a:r>
              <a:rPr lang="fr-FR" dirty="0" err="1"/>
              <a:t>answers</a:t>
            </a:r>
            <a:r>
              <a:rPr lang="fr-FR" dirty="0"/>
              <a:t> for </a:t>
            </a:r>
            <a:r>
              <a:rPr lang="fr-FR" dirty="0" err="1"/>
              <a:t>human</a:t>
            </a:r>
            <a:r>
              <a:rPr lang="fr-FR" dirty="0"/>
              <a:t> </a:t>
            </a:r>
            <a:r>
              <a:rPr lang="fr-FR" dirty="0" err="1"/>
              <a:t>evaluation</a:t>
            </a:r>
            <a:endParaRPr lang="fr-FR" dirty="0"/>
          </a:p>
        </p:txBody>
      </p:sp>
    </p:spTree>
    <p:extLst>
      <p:ext uri="{BB962C8B-B14F-4D97-AF65-F5344CB8AC3E}">
        <p14:creationId xmlns:p14="http://schemas.microsoft.com/office/powerpoint/2010/main" val="730902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88AA357-1749-4C39-8D82-FF78BC18CBAA}"/>
              </a:ext>
            </a:extLst>
          </p:cNvPr>
          <p:cNvSpPr>
            <a:spLocks noGrp="1"/>
          </p:cNvSpPr>
          <p:nvPr>
            <p:ph type="body" sz="quarter" idx="11"/>
          </p:nvPr>
        </p:nvSpPr>
        <p:spPr/>
        <p:txBody>
          <a:bodyPr>
            <a:normAutofit lnSpcReduction="10000"/>
          </a:bodyPr>
          <a:lstStyle/>
          <a:p>
            <a:r>
              <a:rPr lang="en-US" altLang="fr-FR" sz="3000" dirty="0" err="1">
                <a:latin typeface="+mn-lt"/>
              </a:rPr>
              <a:t>OncoSNIPE</a:t>
            </a:r>
            <a:r>
              <a:rPr lang="en-US" altLang="fr-FR" sz="3000" dirty="0">
                <a:latin typeface="+mn-lt"/>
              </a:rPr>
              <a:t>® : </a:t>
            </a:r>
            <a:r>
              <a:rPr lang="fr-FR" sz="3000" dirty="0">
                <a:latin typeface="+mn-lt"/>
              </a:rPr>
              <a:t>NCT04548960, longitudinal </a:t>
            </a:r>
            <a:r>
              <a:rPr lang="fr-FR" sz="3000" dirty="0" err="1">
                <a:latin typeface="+mn-lt"/>
              </a:rPr>
              <a:t>clinical</a:t>
            </a:r>
            <a:r>
              <a:rPr lang="fr-FR" sz="3000" dirty="0">
                <a:latin typeface="+mn-lt"/>
              </a:rPr>
              <a:t> </a:t>
            </a:r>
            <a:r>
              <a:rPr lang="fr-FR" sz="3000" dirty="0" err="1">
                <a:latin typeface="+mn-lt"/>
              </a:rPr>
              <a:t>study</a:t>
            </a:r>
            <a:r>
              <a:rPr lang="fr-FR" sz="3000" dirty="0">
                <a:latin typeface="+mn-lt"/>
              </a:rPr>
              <a:t> </a:t>
            </a:r>
            <a:endParaRPr lang="fr-FR" dirty="0"/>
          </a:p>
        </p:txBody>
      </p:sp>
      <p:sp>
        <p:nvSpPr>
          <p:cNvPr id="4" name="Espace réservé du numéro de diapositive 3">
            <a:extLst>
              <a:ext uri="{FF2B5EF4-FFF2-40B4-BE49-F238E27FC236}">
                <a16:creationId xmlns:a16="http://schemas.microsoft.com/office/drawing/2014/main" id="{1DF23694-E828-4FAE-8409-8EF068F3491A}"/>
              </a:ext>
            </a:extLst>
          </p:cNvPr>
          <p:cNvSpPr>
            <a:spLocks noGrp="1"/>
          </p:cNvSpPr>
          <p:nvPr>
            <p:ph type="sldNum" sz="quarter" idx="4"/>
          </p:nvPr>
        </p:nvSpPr>
        <p:spPr/>
        <p:txBody>
          <a:bodyPr/>
          <a:lstStyle/>
          <a:p>
            <a:fld id="{F974AAB1-C83B-994D-8F48-41FCD53B889E}" type="slidenum">
              <a:rPr lang="fr-FR" smtClean="0"/>
              <a:pPr/>
              <a:t>7</a:t>
            </a:fld>
            <a:endParaRPr lang="fr-FR" dirty="0"/>
          </a:p>
        </p:txBody>
      </p:sp>
      <p:sp>
        <p:nvSpPr>
          <p:cNvPr id="5" name="Espace réservé du texte 2">
            <a:extLst>
              <a:ext uri="{FF2B5EF4-FFF2-40B4-BE49-F238E27FC236}">
                <a16:creationId xmlns:a16="http://schemas.microsoft.com/office/drawing/2014/main" id="{61483A4B-4DFD-4920-A31E-57C1B1690AA2}"/>
              </a:ext>
            </a:extLst>
          </p:cNvPr>
          <p:cNvSpPr>
            <a:spLocks noGrp="1"/>
          </p:cNvSpPr>
          <p:nvPr>
            <p:ph type="body" sz="quarter" idx="18"/>
          </p:nvPr>
        </p:nvSpPr>
        <p:spPr>
          <a:xfrm>
            <a:off x="7100046" y="1542761"/>
            <a:ext cx="4568195" cy="4386464"/>
          </a:xfrm>
          <a:ln>
            <a:solidFill>
              <a:schemeClr val="tx1"/>
            </a:solidFill>
          </a:ln>
        </p:spPr>
        <p:txBody>
          <a:bodyPr>
            <a:normAutofit lnSpcReduction="10000"/>
          </a:bodyPr>
          <a:lstStyle/>
          <a:p>
            <a:pPr>
              <a:defRPr/>
            </a:pPr>
            <a:r>
              <a:rPr lang="en-US" sz="1600">
                <a:solidFill>
                  <a:srgbClr val="023B7E"/>
                </a:solidFill>
                <a:cs typeface="Arial" panose="020B0604020202020204" pitchFamily="34" charset="0"/>
              </a:rPr>
              <a:t>Collection of patient data </a:t>
            </a:r>
          </a:p>
          <a:p>
            <a:pPr lvl="1">
              <a:defRPr/>
            </a:pPr>
            <a:r>
              <a:rPr lang="en-US" sz="1400">
                <a:solidFill>
                  <a:srgbClr val="023B7E"/>
                </a:solidFill>
                <a:cs typeface="Arial" panose="020B0604020202020204" pitchFamily="34" charset="0"/>
              </a:rPr>
              <a:t>Clinical data</a:t>
            </a:r>
          </a:p>
          <a:p>
            <a:pPr lvl="1">
              <a:defRPr/>
            </a:pPr>
            <a:r>
              <a:rPr lang="en-US" sz="1400">
                <a:solidFill>
                  <a:srgbClr val="023B7E"/>
                </a:solidFill>
                <a:cs typeface="Arial" panose="020B0604020202020204" pitchFamily="34" charset="0"/>
              </a:rPr>
              <a:t>Imaging data</a:t>
            </a:r>
          </a:p>
          <a:p>
            <a:pPr lvl="1">
              <a:defRPr/>
            </a:pPr>
            <a:r>
              <a:rPr lang="en-US" sz="1400">
                <a:solidFill>
                  <a:srgbClr val="023B7E"/>
                </a:solidFill>
                <a:cs typeface="Arial" panose="020B0604020202020204" pitchFamily="34" charset="0"/>
              </a:rPr>
              <a:t>Molecular data</a:t>
            </a:r>
          </a:p>
          <a:p>
            <a:pPr>
              <a:defRPr/>
            </a:pPr>
            <a:endParaRPr lang="en-US" sz="1600">
              <a:solidFill>
                <a:srgbClr val="023B7E"/>
              </a:solidFill>
              <a:cs typeface="Arial" panose="020B0604020202020204" pitchFamily="34" charset="0"/>
            </a:endParaRPr>
          </a:p>
          <a:p>
            <a:pPr>
              <a:defRPr/>
            </a:pPr>
            <a:r>
              <a:rPr lang="en-US" sz="1600">
                <a:solidFill>
                  <a:srgbClr val="023B7E"/>
                </a:solidFill>
                <a:cs typeface="Arial" panose="020B0604020202020204" pitchFamily="34" charset="0"/>
              </a:rPr>
              <a:t>Enrichment and Integration</a:t>
            </a:r>
          </a:p>
          <a:p>
            <a:pPr lvl="1">
              <a:defRPr/>
            </a:pPr>
            <a:r>
              <a:rPr lang="en-US" sz="1400">
                <a:solidFill>
                  <a:srgbClr val="023B7E"/>
                </a:solidFill>
                <a:cs typeface="Arial" panose="020B0604020202020204" pitchFamily="34" charset="0"/>
              </a:rPr>
              <a:t>Data curation and integration</a:t>
            </a:r>
          </a:p>
          <a:p>
            <a:pPr lvl="1">
              <a:defRPr/>
            </a:pPr>
            <a:r>
              <a:rPr lang="en-US" sz="1400">
                <a:solidFill>
                  <a:srgbClr val="023B7E"/>
                </a:solidFill>
                <a:cs typeface="Arial" panose="020B0604020202020204" pitchFamily="34" charset="0"/>
              </a:rPr>
              <a:t>Semantic enrichment (EHR)</a:t>
            </a:r>
          </a:p>
          <a:p>
            <a:pPr lvl="1">
              <a:defRPr/>
            </a:pPr>
            <a:endParaRPr lang="en-US" sz="1400">
              <a:solidFill>
                <a:srgbClr val="023B7E"/>
              </a:solidFill>
              <a:cs typeface="Arial" panose="020B0604020202020204" pitchFamily="34" charset="0"/>
            </a:endParaRPr>
          </a:p>
          <a:p>
            <a:pPr>
              <a:defRPr/>
            </a:pPr>
            <a:r>
              <a:rPr lang="en-US" altLang="fr-FR" sz="1600">
                <a:solidFill>
                  <a:srgbClr val="023B7E"/>
                </a:solidFill>
                <a:cs typeface="Arial" panose="020B0604020202020204" pitchFamily="34" charset="0"/>
              </a:rPr>
              <a:t>Longitudinal data analysis</a:t>
            </a:r>
          </a:p>
          <a:p>
            <a:pPr lvl="1">
              <a:defRPr/>
            </a:pPr>
            <a:r>
              <a:rPr lang="en-US" sz="1400" kern="0">
                <a:solidFill>
                  <a:srgbClr val="023B7E"/>
                </a:solidFill>
                <a:cs typeface="Arial" pitchFamily="34" charset="0"/>
              </a:rPr>
              <a:t>Machine learning</a:t>
            </a:r>
            <a:endParaRPr lang="en-US" sz="1400">
              <a:solidFill>
                <a:srgbClr val="023B7E"/>
              </a:solidFill>
              <a:cs typeface="Arial" panose="020B0604020202020204" pitchFamily="34" charset="0"/>
            </a:endParaRPr>
          </a:p>
          <a:p>
            <a:pPr lvl="1">
              <a:defRPr/>
            </a:pPr>
            <a:r>
              <a:rPr lang="en-US" sz="1400">
                <a:solidFill>
                  <a:srgbClr val="023B7E"/>
                </a:solidFill>
                <a:cs typeface="Arial" panose="020B0604020202020204" pitchFamily="34" charset="0"/>
              </a:rPr>
              <a:t>Homogenization of patient populations</a:t>
            </a:r>
          </a:p>
          <a:p>
            <a:pPr lvl="1">
              <a:defRPr/>
            </a:pPr>
            <a:r>
              <a:rPr lang="en-US" sz="1400">
                <a:solidFill>
                  <a:srgbClr val="023B7E"/>
                </a:solidFill>
                <a:cs typeface="Arial" panose="020B0604020202020204" pitchFamily="34" charset="0"/>
              </a:rPr>
              <a:t>Modeling of resistance mechanisms</a:t>
            </a:r>
          </a:p>
          <a:p>
            <a:pPr lvl="1">
              <a:defRPr/>
            </a:pPr>
            <a:r>
              <a:rPr lang="en-US" sz="1400" kern="0">
                <a:solidFill>
                  <a:srgbClr val="023B7E"/>
                </a:solidFill>
                <a:cs typeface="Arial" pitchFamily="34" charset="0"/>
              </a:rPr>
              <a:t>Signature Biomarkers</a:t>
            </a:r>
          </a:p>
          <a:p>
            <a:pPr lvl="1">
              <a:defRPr/>
            </a:pPr>
            <a:endParaRPr lang="en-US" altLang="fr-FR" sz="1400">
              <a:solidFill>
                <a:srgbClr val="023B7E"/>
              </a:solidFill>
              <a:cs typeface="Arial" panose="020B0604020202020204" pitchFamily="34" charset="0"/>
            </a:endParaRPr>
          </a:p>
          <a:p>
            <a:pPr>
              <a:defRPr/>
            </a:pPr>
            <a:r>
              <a:rPr lang="en-US" altLang="fr-FR" sz="1600">
                <a:solidFill>
                  <a:srgbClr val="023B7E"/>
                </a:solidFill>
                <a:cs typeface="Arial" panose="020B0604020202020204" pitchFamily="34" charset="0"/>
              </a:rPr>
              <a:t>Precision medicine</a:t>
            </a:r>
          </a:p>
          <a:p>
            <a:pPr marL="365225" lvl="1" indent="-109538">
              <a:defRPr/>
            </a:pPr>
            <a:r>
              <a:rPr lang="en-US" sz="1400" b="0" kern="0">
                <a:solidFill>
                  <a:srgbClr val="023B7E"/>
                </a:solidFill>
                <a:cs typeface="Arial" pitchFamily="34" charset="0"/>
              </a:rPr>
              <a:t>Tool to help with diagnosis and research</a:t>
            </a:r>
          </a:p>
          <a:p>
            <a:pPr marL="365225" lvl="1" indent="-109538">
              <a:defRPr/>
            </a:pPr>
            <a:r>
              <a:rPr lang="en-US" sz="1400" b="0" kern="0">
                <a:solidFill>
                  <a:srgbClr val="023B7E"/>
                </a:solidFill>
                <a:cs typeface="Arial" pitchFamily="34" charset="0"/>
              </a:rPr>
              <a:t>Companion diagnostic tests and biomarker kits</a:t>
            </a:r>
          </a:p>
          <a:p>
            <a:pPr marL="365225" lvl="1" indent="-109538">
              <a:defRPr/>
            </a:pPr>
            <a:r>
              <a:rPr lang="en-US" sz="1400" kern="0">
                <a:solidFill>
                  <a:srgbClr val="023B7E"/>
                </a:solidFill>
                <a:cs typeface="Arial" pitchFamily="34" charset="0"/>
              </a:rPr>
              <a:t>Identification / validation of therapeutic targets</a:t>
            </a:r>
            <a:endParaRPr lang="en-US" sz="1400" b="0" kern="0">
              <a:solidFill>
                <a:srgbClr val="023B7E"/>
              </a:solidFill>
              <a:cs typeface="Arial" pitchFamily="34" charset="0"/>
            </a:endParaRPr>
          </a:p>
          <a:p>
            <a:pPr>
              <a:defRPr/>
            </a:pPr>
            <a:endParaRPr lang="en-US" altLang="fr-FR" sz="1600">
              <a:solidFill>
                <a:srgbClr val="00AB9F"/>
              </a:solidFill>
              <a:cs typeface="Arial" panose="020B0604020202020204" pitchFamily="34" charset="0"/>
            </a:endParaRPr>
          </a:p>
          <a:p>
            <a:pPr>
              <a:defRPr/>
            </a:pPr>
            <a:endParaRPr lang="en-US" altLang="fr-FR" sz="1600">
              <a:solidFill>
                <a:srgbClr val="023B7E"/>
              </a:solidFill>
              <a:cs typeface="Arial" panose="020B0604020202020204" pitchFamily="34" charset="0"/>
            </a:endParaRPr>
          </a:p>
          <a:p>
            <a:pPr>
              <a:defRPr/>
            </a:pPr>
            <a:endParaRPr lang="en-US" sz="1600">
              <a:solidFill>
                <a:srgbClr val="5B2879"/>
              </a:solidFill>
              <a:cs typeface="Arial" pitchFamily="34" charset="0"/>
            </a:endParaRPr>
          </a:p>
          <a:p>
            <a:endParaRPr lang="en-US" sz="1600"/>
          </a:p>
        </p:txBody>
      </p:sp>
      <p:pic>
        <p:nvPicPr>
          <p:cNvPr id="6" name="Image 5">
            <a:extLst>
              <a:ext uri="{FF2B5EF4-FFF2-40B4-BE49-F238E27FC236}">
                <a16:creationId xmlns:a16="http://schemas.microsoft.com/office/drawing/2014/main" id="{092AC507-2390-4989-9E67-6CA4780D41A6}"/>
              </a:ext>
            </a:extLst>
          </p:cNvPr>
          <p:cNvPicPr>
            <a:picLocks noChangeAspect="1"/>
          </p:cNvPicPr>
          <p:nvPr/>
        </p:nvPicPr>
        <p:blipFill>
          <a:blip r:embed="rId3"/>
          <a:stretch>
            <a:fillRect/>
          </a:stretch>
        </p:blipFill>
        <p:spPr>
          <a:xfrm>
            <a:off x="0" y="1843175"/>
            <a:ext cx="7014261" cy="3414626"/>
          </a:xfrm>
          <a:prstGeom prst="rect">
            <a:avLst/>
          </a:prstGeom>
        </p:spPr>
      </p:pic>
      <p:sp>
        <p:nvSpPr>
          <p:cNvPr id="7" name="Text Placeholder 2">
            <a:extLst>
              <a:ext uri="{FF2B5EF4-FFF2-40B4-BE49-F238E27FC236}">
                <a16:creationId xmlns:a16="http://schemas.microsoft.com/office/drawing/2014/main" id="{3F3B4FB3-B9BF-4C9E-8891-8999F6CBBA9E}"/>
              </a:ext>
            </a:extLst>
          </p:cNvPr>
          <p:cNvSpPr txBox="1">
            <a:spLocks/>
          </p:cNvSpPr>
          <p:nvPr/>
        </p:nvSpPr>
        <p:spPr>
          <a:xfrm>
            <a:off x="546098" y="889010"/>
            <a:ext cx="11122144" cy="53021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fr-FR" sz="2400" dirty="0"/>
              <a:t>Identification of patient subpopulations resistant or unresponsive to treatment</a:t>
            </a:r>
            <a:endParaRPr lang="en-US" sz="2400" dirty="0"/>
          </a:p>
        </p:txBody>
      </p:sp>
      <p:sp>
        <p:nvSpPr>
          <p:cNvPr id="3" name="Rectangle 2">
            <a:extLst>
              <a:ext uri="{FF2B5EF4-FFF2-40B4-BE49-F238E27FC236}">
                <a16:creationId xmlns:a16="http://schemas.microsoft.com/office/drawing/2014/main" id="{3091214A-C35D-A2D6-BF00-81861D9C363C}"/>
              </a:ext>
            </a:extLst>
          </p:cNvPr>
          <p:cNvSpPr/>
          <p:nvPr/>
        </p:nvSpPr>
        <p:spPr>
          <a:xfrm>
            <a:off x="0" y="6366076"/>
            <a:ext cx="1273215" cy="306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0973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Google Med-</a:t>
            </a:r>
            <a:r>
              <a:rPr lang="en-US" altLang="fr-FR" sz="3000" dirty="0" err="1"/>
              <a:t>PaLM</a:t>
            </a:r>
            <a:r>
              <a:rPr lang="en-US" altLang="fr-FR" sz="3000" dirty="0"/>
              <a:t> M: Towards the Medical AI Generalist</a:t>
            </a:r>
            <a:endParaRPr lang="fr-FR" dirty="0"/>
          </a:p>
        </p:txBody>
      </p:sp>
      <p:pic>
        <p:nvPicPr>
          <p:cNvPr id="5122" name="Picture 2" descr="Google Med-PaLM M">
            <a:extLst>
              <a:ext uri="{FF2B5EF4-FFF2-40B4-BE49-F238E27FC236}">
                <a16:creationId xmlns:a16="http://schemas.microsoft.com/office/drawing/2014/main" id="{21702DC6-7DC6-5453-1B2A-CC2A64AD3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337" y="1343025"/>
            <a:ext cx="5334000" cy="3562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ogle Med-PaLM M">
            <a:extLst>
              <a:ext uri="{FF2B5EF4-FFF2-40B4-BE49-F238E27FC236}">
                <a16:creationId xmlns:a16="http://schemas.microsoft.com/office/drawing/2014/main" id="{77CE76BC-2D59-62BA-1AFC-CAE666676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9" y="1343025"/>
            <a:ext cx="5334000" cy="395287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6E2BEEA-8E66-E218-1B74-A904BE8B591C}"/>
              </a:ext>
            </a:extLst>
          </p:cNvPr>
          <p:cNvSpPr txBox="1"/>
          <p:nvPr/>
        </p:nvSpPr>
        <p:spPr>
          <a:xfrm>
            <a:off x="634679" y="5635690"/>
            <a:ext cx="4777076" cy="923330"/>
          </a:xfrm>
          <a:prstGeom prst="rect">
            <a:avLst/>
          </a:prstGeom>
          <a:noFill/>
        </p:spPr>
        <p:txBody>
          <a:bodyPr wrap="square" rtlCol="0">
            <a:spAutoFit/>
          </a:bodyPr>
          <a:lstStyle/>
          <a:p>
            <a:pPr marL="285750" indent="-285750">
              <a:buFont typeface="Arial" panose="020B0604020202020204" pitchFamily="34" charset="0"/>
              <a:buChar char="•"/>
            </a:pPr>
            <a:r>
              <a:rPr lang="fr-FR" dirty="0"/>
              <a:t>First multimodal</a:t>
            </a:r>
          </a:p>
          <a:p>
            <a:pPr marL="285750" indent="-285750">
              <a:buFont typeface="Arial" panose="020B0604020202020204" pitchFamily="34" charset="0"/>
              <a:buChar char="•"/>
            </a:pPr>
            <a:r>
              <a:rPr lang="en-US" dirty="0"/>
              <a:t>Evidence of new emerging capabilities in Med-</a:t>
            </a:r>
            <a:r>
              <a:rPr lang="en-US" dirty="0" err="1"/>
              <a:t>PaLM</a:t>
            </a:r>
            <a:r>
              <a:rPr lang="en-US" dirty="0"/>
              <a:t> M</a:t>
            </a:r>
            <a:endParaRPr lang="fr-FR" dirty="0"/>
          </a:p>
        </p:txBody>
      </p:sp>
    </p:spTree>
    <p:extLst>
      <p:ext uri="{BB962C8B-B14F-4D97-AF65-F5344CB8AC3E}">
        <p14:creationId xmlns:p14="http://schemas.microsoft.com/office/powerpoint/2010/main" val="2094994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PMC-</a:t>
            </a:r>
            <a:r>
              <a:rPr lang="en-US" altLang="fr-FR" sz="3000" dirty="0" err="1"/>
              <a:t>LLaMA</a:t>
            </a:r>
            <a:endParaRPr lang="fr-FR" dirty="0"/>
          </a:p>
        </p:txBody>
      </p:sp>
      <p:pic>
        <p:nvPicPr>
          <p:cNvPr id="7170" name="Picture 2" descr="PMC-LLaMA language model medicine">
            <a:extLst>
              <a:ext uri="{FF2B5EF4-FFF2-40B4-BE49-F238E27FC236}">
                <a16:creationId xmlns:a16="http://schemas.microsoft.com/office/drawing/2014/main" id="{C28D3327-B1AB-D2B1-CA26-2BF181D30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945" y="1121458"/>
            <a:ext cx="66675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MC-LLaMA language model medicine">
            <a:extLst>
              <a:ext uri="{FF2B5EF4-FFF2-40B4-BE49-F238E27FC236}">
                <a16:creationId xmlns:a16="http://schemas.microsoft.com/office/drawing/2014/main" id="{E31BDC71-4988-5D12-C90E-7CAADAF1FA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9825"/>
          <a:stretch/>
        </p:blipFill>
        <p:spPr bwMode="auto">
          <a:xfrm>
            <a:off x="5443454" y="3667110"/>
            <a:ext cx="5859463" cy="206943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259AF1F-677F-8DB6-160F-4E247F4E0595}"/>
              </a:ext>
            </a:extLst>
          </p:cNvPr>
          <p:cNvSpPr txBox="1"/>
          <p:nvPr/>
        </p:nvSpPr>
        <p:spPr>
          <a:xfrm>
            <a:off x="690465" y="1399592"/>
            <a:ext cx="3732245" cy="2308324"/>
          </a:xfrm>
          <a:prstGeom prst="rect">
            <a:avLst/>
          </a:prstGeom>
          <a:noFill/>
        </p:spPr>
        <p:txBody>
          <a:bodyPr wrap="square" rtlCol="0">
            <a:spAutoFit/>
          </a:bodyPr>
          <a:lstStyle/>
          <a:p>
            <a:pPr marL="285750" indent="-285750">
              <a:buFont typeface="Arial" panose="020B0604020202020204" pitchFamily="34" charset="0"/>
              <a:buChar char="•"/>
            </a:pPr>
            <a:r>
              <a:rPr lang="fr-FR" dirty="0"/>
              <a:t>Open source model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err="1"/>
              <a:t>Similar</a:t>
            </a:r>
            <a:r>
              <a:rPr lang="fr-FR" dirty="0"/>
              <a:t> </a:t>
            </a:r>
            <a:r>
              <a:rPr lang="fr-FR" dirty="0" err="1"/>
              <a:t>approach</a:t>
            </a:r>
            <a:r>
              <a:rPr lang="fr-FR" dirty="0"/>
              <a:t> to Stanford Alpaca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Fine-tuning </a:t>
            </a:r>
            <a:r>
              <a:rPr lang="fr-FR" dirty="0" err="1"/>
              <a:t>makes</a:t>
            </a:r>
            <a:r>
              <a:rPr lang="fr-FR" dirty="0"/>
              <a:t> the model </a:t>
            </a:r>
            <a:r>
              <a:rPr lang="fr-FR" dirty="0" err="1"/>
              <a:t>better</a:t>
            </a:r>
            <a:r>
              <a:rPr lang="fr-FR" dirty="0"/>
              <a:t> </a:t>
            </a:r>
            <a:r>
              <a:rPr lang="fr-FR" dirty="0" err="1"/>
              <a:t>than</a:t>
            </a:r>
            <a:r>
              <a:rPr lang="fr-FR" dirty="0"/>
              <a:t> the </a:t>
            </a:r>
            <a:r>
              <a:rPr lang="fr-FR" dirty="0" err="1"/>
              <a:t>generalist</a:t>
            </a:r>
            <a:r>
              <a:rPr lang="fr-FR" dirty="0"/>
              <a:t> model</a:t>
            </a:r>
          </a:p>
        </p:txBody>
      </p:sp>
    </p:spTree>
    <p:extLst>
      <p:ext uri="{BB962C8B-B14F-4D97-AF65-F5344CB8AC3E}">
        <p14:creationId xmlns:p14="http://schemas.microsoft.com/office/powerpoint/2010/main" val="2371869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BAB8D4-B98E-46FC-FE0F-8935597D0BD3}"/>
              </a:ext>
            </a:extLst>
          </p:cNvPr>
          <p:cNvSpPr>
            <a:spLocks noGrp="1"/>
          </p:cNvSpPr>
          <p:nvPr>
            <p:ph type="sldNum" sz="quarter" idx="4"/>
          </p:nvPr>
        </p:nvSpPr>
        <p:spPr/>
        <p:txBody>
          <a:bodyPr/>
          <a:lstStyle/>
          <a:p>
            <a:fld id="{F1B86CF3-7869-45D0-BF98-8BB331474EB7}" type="slidenum">
              <a:rPr lang="en-US" smtClean="0"/>
              <a:pPr/>
              <a:t>72</a:t>
            </a:fld>
            <a:endParaRPr lang="en-US" dirty="0"/>
          </a:p>
        </p:txBody>
      </p:sp>
      <p:sp>
        <p:nvSpPr>
          <p:cNvPr id="9" name="Rectangle 8">
            <a:extLst>
              <a:ext uri="{FF2B5EF4-FFF2-40B4-BE49-F238E27FC236}">
                <a16:creationId xmlns:a16="http://schemas.microsoft.com/office/drawing/2014/main" id="{0CEDD72D-8F86-FCD1-F1BB-FAADF07E23B5}"/>
              </a:ext>
            </a:extLst>
          </p:cNvPr>
          <p:cNvSpPr/>
          <p:nvPr/>
        </p:nvSpPr>
        <p:spPr>
          <a:xfrm>
            <a:off x="101600" y="6281638"/>
            <a:ext cx="1295400" cy="3637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au 6">
            <a:extLst>
              <a:ext uri="{FF2B5EF4-FFF2-40B4-BE49-F238E27FC236}">
                <a16:creationId xmlns:a16="http://schemas.microsoft.com/office/drawing/2014/main" id="{DEB62DA5-F013-E4D9-D035-94A53911BFCD}"/>
              </a:ext>
            </a:extLst>
          </p:cNvPr>
          <p:cNvGraphicFramePr>
            <a:graphicFrameLocks noGrp="1"/>
          </p:cNvGraphicFramePr>
          <p:nvPr>
            <p:extLst>
              <p:ext uri="{D42A27DB-BD31-4B8C-83A1-F6EECF244321}">
                <p14:modId xmlns:p14="http://schemas.microsoft.com/office/powerpoint/2010/main" val="1924238382"/>
              </p:ext>
            </p:extLst>
          </p:nvPr>
        </p:nvGraphicFramePr>
        <p:xfrm>
          <a:off x="192772" y="840820"/>
          <a:ext cx="11867683" cy="5527064"/>
        </p:xfrm>
        <a:graphic>
          <a:graphicData uri="http://schemas.openxmlformats.org/drawingml/2006/table">
            <a:tbl>
              <a:tblPr>
                <a:tableStyleId>{5C22544A-7EE6-4342-B048-85BDC9FD1C3A}</a:tableStyleId>
              </a:tblPr>
              <a:tblGrid>
                <a:gridCol w="5701587">
                  <a:extLst>
                    <a:ext uri="{9D8B030D-6E8A-4147-A177-3AD203B41FA5}">
                      <a16:colId xmlns:a16="http://schemas.microsoft.com/office/drawing/2014/main" val="665271529"/>
                    </a:ext>
                  </a:extLst>
                </a:gridCol>
                <a:gridCol w="6166096">
                  <a:extLst>
                    <a:ext uri="{9D8B030D-6E8A-4147-A177-3AD203B41FA5}">
                      <a16:colId xmlns:a16="http://schemas.microsoft.com/office/drawing/2014/main" val="660687215"/>
                    </a:ext>
                  </a:extLst>
                </a:gridCol>
              </a:tblGrid>
              <a:tr h="416724">
                <a:tc gridSpan="2">
                  <a:txBody>
                    <a:bodyPr/>
                    <a:lstStyle/>
                    <a:p>
                      <a:pPr algn="ctr" fontAlgn="ctr"/>
                      <a:r>
                        <a:rPr lang="en-US" sz="2400" b="1" u="none" strike="noStrike" dirty="0">
                          <a:solidFill>
                            <a:schemeClr val="bg1"/>
                          </a:solidFill>
                          <a:effectLst/>
                        </a:rPr>
                        <a:t>Falcon-7bs</a:t>
                      </a:r>
                      <a:endParaRPr lang="en-US" sz="2400" b="1" i="0" u="none" strike="noStrike" dirty="0">
                        <a:solidFill>
                          <a:schemeClr val="bg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pPr algn="ctr" fontAlgn="ctr"/>
                      <a:endParaRPr lang="en-US" sz="1800" b="1" i="0" u="none" strike="noStrike" dirty="0">
                        <a:solidFill>
                          <a:schemeClr val="bg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9818508"/>
                  </a:ext>
                </a:extLst>
              </a:tr>
              <a:tr h="180667">
                <a:tc>
                  <a:txBody>
                    <a:bodyPr/>
                    <a:lstStyle/>
                    <a:p>
                      <a:pPr algn="ctr" fontAlgn="ctr"/>
                      <a:r>
                        <a:rPr lang="en-US" sz="1800" b="1" u="none" strike="noStrike" dirty="0">
                          <a:solidFill>
                            <a:schemeClr val="tx1"/>
                          </a:solidFill>
                          <a:effectLst/>
                        </a:rPr>
                        <a:t>Dataset n°0 (alpaca)</a:t>
                      </a:r>
                      <a:endParaRPr lang="en-US" sz="1800" b="1"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algn="ctr" fontAlgn="ctr"/>
                      <a:r>
                        <a:rPr lang="en-US" sz="1800" b="1" i="0" u="none" strike="noStrike" dirty="0">
                          <a:solidFill>
                            <a:schemeClr val="tx1"/>
                          </a:solidFill>
                          <a:effectLst/>
                          <a:latin typeface="Calibri" panose="020F0502020204030204" pitchFamily="34" charset="0"/>
                        </a:rPr>
                        <a:t>Fine tuning</a:t>
                      </a: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3375705"/>
                  </a:ext>
                </a:extLst>
              </a:tr>
              <a:tr h="155456">
                <a:tc gridSpan="2">
                  <a:txBody>
                    <a:bodyPr/>
                    <a:lstStyle/>
                    <a:p>
                      <a:pPr algn="ctr" fontAlgn="ctr"/>
                      <a:r>
                        <a:rPr lang="en-US" sz="1600" u="none" strike="noStrike" dirty="0">
                          <a:solidFill>
                            <a:schemeClr val="tx1"/>
                          </a:solidFill>
                          <a:effectLst/>
                        </a:rPr>
                        <a:t>What is pancreatic cancer?</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151411750"/>
                  </a:ext>
                </a:extLst>
              </a:tr>
              <a:tr h="873003">
                <a:tc>
                  <a:txBody>
                    <a:bodyPr/>
                    <a:lstStyle/>
                    <a:p>
                      <a:pPr algn="ctr" fontAlgn="ctr"/>
                      <a:r>
                        <a:rPr lang="en-US" sz="1300" u="none" strike="noStrike" dirty="0">
                          <a:effectLst/>
                        </a:rPr>
                        <a:t>Pancreatic cancer is a type of cancer that develops in the pancreas, a gland that is part of the digestive system. Pancreatic cancer can spread from the pancreas to other parts of the body, making it difficult to treat. It is the fourth most common cause of cancer-related deaths in the United States.</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none" strike="noStrike" dirty="0">
                          <a:effectLst/>
                        </a:rPr>
                        <a:t>Pancreatic cancer is an uncommon disease that makes up only 2% of the cases of cancer that develop in the United States each year. At the present time, there are currently no effective therapies for this disease; however, clinicians have recently begun to demonstrate some success with chemotherapy as well as the use of biologic agents such as </a:t>
                      </a:r>
                      <a:r>
                        <a:rPr lang="en-US" sz="1400" u="none" strike="noStrike" dirty="0" err="1">
                          <a:effectLst/>
                        </a:rPr>
                        <a:t>pegfilgrastim</a:t>
                      </a:r>
                      <a:r>
                        <a:rPr lang="en-US" sz="1400" u="none" strike="noStrike" dirty="0">
                          <a:effectLst/>
                        </a:rPr>
                        <a:t>.</a:t>
                      </a:r>
                      <a:endParaRPr lang="en-US" sz="1400" dirty="0"/>
                    </a:p>
                    <a:p>
                      <a:pPr algn="ctr"/>
                      <a:r>
                        <a:rPr lang="en-US" sz="1400" b="0" i="0" u="none" strike="noStrike" dirty="0">
                          <a:solidFill>
                            <a:srgbClr val="404040"/>
                          </a:solidFill>
                          <a:effectLst/>
                          <a:latin typeface="Calibri" panose="020F0502020204030204" pitchFamily="34" charset="0"/>
                        </a:rPr>
                        <a:t> </a:t>
                      </a:r>
                      <a:r>
                        <a:rPr lang="en-US" sz="1400" u="none" strike="noStrike" dirty="0">
                          <a:effectLst/>
                        </a:rPr>
                        <a:t>.</a:t>
                      </a:r>
                      <a:endParaRPr lang="en-US" sz="14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551929763"/>
                  </a:ext>
                </a:extLst>
              </a:tr>
              <a:tr h="155456">
                <a:tc gridSpan="2">
                  <a:txBody>
                    <a:bodyPr/>
                    <a:lstStyle/>
                    <a:p>
                      <a:pPr algn="ctr" fontAlgn="ctr"/>
                      <a:r>
                        <a:rPr lang="en-US" sz="1600" u="none" strike="noStrike" dirty="0">
                          <a:solidFill>
                            <a:schemeClr val="tx1"/>
                          </a:solidFill>
                          <a:effectLst/>
                        </a:rPr>
                        <a:t>Tell me about PDAC</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384120362"/>
                  </a:ext>
                </a:extLst>
              </a:tr>
              <a:tr h="1012653">
                <a:tc>
                  <a:txBody>
                    <a:bodyPr/>
                    <a:lstStyle/>
                    <a:p>
                      <a:pPr algn="ctr" fontAlgn="ctr"/>
                      <a:r>
                        <a:rPr lang="en-US" sz="1300" u="none" strike="noStrike" dirty="0">
                          <a:effectLst/>
                        </a:rPr>
                        <a:t>PDAC stands for “</a:t>
                      </a:r>
                      <a:r>
                        <a:rPr lang="en-US" sz="1300" b="1" u="sng" strike="noStrike" dirty="0">
                          <a:effectLst/>
                        </a:rPr>
                        <a:t>People with Disabilities Act</a:t>
                      </a:r>
                      <a:r>
                        <a:rPr lang="en-US" sz="1300" u="none" strike="noStrike" dirty="0">
                          <a:effectLst/>
                        </a:rPr>
                        <a:t>” and it is an act of the United States Congress. It prohibits discrimination against individuals with disabilities in employment, public accommodations, transportation and federal programs. PDAC was signed into law in 1990 and has been used to protect and enhance the rights of people with disabilities. It has helped to increase access to education, employment and housing for individuals with disabilities.</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marL="0" algn="ctr" defTabSz="914400" rtl="0" eaLnBrk="1" fontAlgn="ctr" latinLnBrk="0" hangingPunct="1">
                        <a:lnSpc>
                          <a:spcPct val="100000"/>
                        </a:lnSpc>
                        <a:spcAft>
                          <a:spcPts val="200"/>
                        </a:spcAft>
                      </a:pPr>
                      <a:r>
                        <a:rPr lang="en-US" sz="1400" kern="1200" dirty="0">
                          <a:solidFill>
                            <a:schemeClr val="dk1"/>
                          </a:solidFill>
                          <a:effectLst/>
                          <a:latin typeface="+mn-lt"/>
                          <a:ea typeface="+mn-ea"/>
                          <a:cs typeface="+mn-cs"/>
                        </a:rPr>
                        <a:t>PDAC is a pancreatic cancer that is characterized by high mortality rates and a lack of treatment options. The diagnosis of PDAC is typically made late in the course of the disease, resulting in poor prognosis and a limited treatment repertoire. </a:t>
                      </a:r>
                    </a:p>
                    <a:p>
                      <a:pPr algn="ctr"/>
                      <a:r>
                        <a:rPr lang="en-US" sz="1400" b="0" i="0" u="none" strike="noStrike" dirty="0">
                          <a:solidFill>
                            <a:srgbClr val="404040"/>
                          </a:solidFill>
                          <a:effectLst/>
                          <a:latin typeface="Calibri" panose="020F0502020204030204" pitchFamily="34" charset="0"/>
                        </a:rPr>
                        <a:t> </a:t>
                      </a:r>
                      <a:endParaRPr lang="en-US" sz="1400" dirty="0"/>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54490613"/>
                  </a:ext>
                </a:extLst>
              </a:tr>
              <a:tr h="155456">
                <a:tc gridSpan="2">
                  <a:txBody>
                    <a:bodyPr/>
                    <a:lstStyle/>
                    <a:p>
                      <a:pPr algn="ctr" fontAlgn="ctr"/>
                      <a:r>
                        <a:rPr lang="en-US" sz="1600" u="none" strike="noStrike" dirty="0">
                          <a:solidFill>
                            <a:schemeClr val="tx1"/>
                          </a:solidFill>
                          <a:effectLst/>
                        </a:rPr>
                        <a:t>What are the main kinases druggable in PDAC?</a:t>
                      </a:r>
                      <a:endParaRPr lang="en-US" sz="16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hMerge="1">
                  <a:txBody>
                    <a:bodyPr/>
                    <a:lstStyle/>
                    <a:p>
                      <a:pPr algn="ctr" fontAlgn="ctr"/>
                      <a:endParaRPr lang="en-US" sz="1200" b="0" i="0" u="none" strike="noStrike" dirty="0">
                        <a:solidFill>
                          <a:schemeClr val="tx1"/>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716528617"/>
                  </a:ext>
                </a:extLst>
              </a:tr>
              <a:tr h="492919">
                <a:tc>
                  <a:txBody>
                    <a:bodyPr/>
                    <a:lstStyle/>
                    <a:p>
                      <a:pPr algn="ctr" fontAlgn="ctr"/>
                      <a:r>
                        <a:rPr lang="en-US" sz="1300" u="none" strike="noStrike" dirty="0">
                          <a:effectLst/>
                        </a:rPr>
                        <a:t>The main kinases druggable in PDAC are protein kinase A (PKA), protein kinase C (PKC), and tyrosine kinase 2 (TK2).</a:t>
                      </a:r>
                      <a:endParaRPr lang="en-US" sz="1300" b="0" i="0" u="none"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0000"/>
                      </a:schemeClr>
                    </a:solidFill>
                  </a:tcPr>
                </a:tc>
                <a:tc>
                  <a:txBody>
                    <a:bodyPr/>
                    <a:lstStyle/>
                    <a:p>
                      <a:pPr algn="ctr" fontAlgn="ctr"/>
                      <a:r>
                        <a:rPr lang="en-US" sz="1300" u="none" strike="noStrike" dirty="0">
                          <a:effectLst/>
                        </a:rPr>
                        <a:t>Pancreatic ductal adenocarcinoma (PDAC) is a highly aggressive </a:t>
                      </a:r>
                      <a:r>
                        <a:rPr lang="en-US" sz="1300" u="none" strike="noStrike" dirty="0" err="1">
                          <a:effectLst/>
                        </a:rPr>
                        <a:t>tumour</a:t>
                      </a:r>
                      <a:r>
                        <a:rPr lang="en-US" sz="1300" u="none" strike="noStrike" dirty="0">
                          <a:effectLst/>
                        </a:rPr>
                        <a:t> associated with a poor prognosis. Nevertheless, recent years have witnessed the development of new, effective </a:t>
                      </a:r>
                      <a:r>
                        <a:rPr lang="en-US" sz="1300" b="0" u="none" strike="noStrike" dirty="0">
                          <a:effectLst/>
                        </a:rPr>
                        <a:t>targeted</a:t>
                      </a:r>
                      <a:r>
                        <a:rPr lang="en-US" sz="1300" u="none" strike="noStrike" dirty="0">
                          <a:effectLst/>
                        </a:rPr>
                        <a:t> therapies for several types of cancer. In particular, molecular-targeting strategies have been explored for the treatment of PDAC. Moreover, development of novel therapies for PDAC is a high priority and key unmet medical need.</a:t>
                      </a:r>
                      <a:endParaRPr lang="en-US" sz="1300" b="1" i="0" u="sng" strike="noStrike" dirty="0">
                        <a:solidFill>
                          <a:srgbClr val="404040"/>
                        </a:solidFill>
                        <a:effectLst/>
                        <a:latin typeface="Calibri" panose="020F0502020204030204" pitchFamily="34" charset="0"/>
                      </a:endParaRPr>
                    </a:p>
                  </a:txBody>
                  <a:tcPr marL="5060" marR="5060" marT="506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34051512"/>
                  </a:ext>
                </a:extLst>
              </a:tr>
            </a:tbl>
          </a:graphicData>
        </a:graphic>
      </p:graphicFrame>
      <p:sp>
        <p:nvSpPr>
          <p:cNvPr id="5" name="ZoneTexte 4">
            <a:extLst>
              <a:ext uri="{FF2B5EF4-FFF2-40B4-BE49-F238E27FC236}">
                <a16:creationId xmlns:a16="http://schemas.microsoft.com/office/drawing/2014/main" id="{1ED7995E-FF36-CF3F-7E12-A902ACE6E85F}"/>
              </a:ext>
            </a:extLst>
          </p:cNvPr>
          <p:cNvSpPr txBox="1"/>
          <p:nvPr/>
        </p:nvSpPr>
        <p:spPr>
          <a:xfrm>
            <a:off x="192772" y="6017180"/>
            <a:ext cx="4198937" cy="276999"/>
          </a:xfrm>
          <a:prstGeom prst="rect">
            <a:avLst/>
          </a:prstGeom>
          <a:noFill/>
        </p:spPr>
        <p:txBody>
          <a:bodyPr wrap="square" rtlCol="0">
            <a:spAutoFit/>
          </a:bodyPr>
          <a:lstStyle/>
          <a:p>
            <a:r>
              <a:rPr lang="fr-FR" sz="1200" u="sng" dirty="0" err="1">
                <a:solidFill>
                  <a:schemeClr val="tx2"/>
                </a:solidFill>
              </a:rPr>
              <a:t>Results</a:t>
            </a:r>
            <a:r>
              <a:rPr lang="fr-FR" sz="1200" u="sng" dirty="0">
                <a:solidFill>
                  <a:schemeClr val="tx2"/>
                </a:solidFill>
              </a:rPr>
              <a:t> </a:t>
            </a:r>
            <a:r>
              <a:rPr lang="fr-FR" sz="1200" u="sng" dirty="0" err="1">
                <a:solidFill>
                  <a:schemeClr val="tx2"/>
                </a:solidFill>
              </a:rPr>
              <a:t>obtained</a:t>
            </a:r>
            <a:r>
              <a:rPr lang="fr-FR" sz="1200" u="sng" dirty="0">
                <a:solidFill>
                  <a:schemeClr val="tx2"/>
                </a:solidFill>
              </a:rPr>
              <a:t> </a:t>
            </a:r>
            <a:r>
              <a:rPr lang="fr-FR" sz="1200" u="sng" dirty="0" err="1">
                <a:solidFill>
                  <a:schemeClr val="tx2"/>
                </a:solidFill>
              </a:rPr>
              <a:t>with</a:t>
            </a:r>
            <a:r>
              <a:rPr lang="fr-FR" sz="1200" u="sng" dirty="0">
                <a:solidFill>
                  <a:schemeClr val="tx2"/>
                </a:solidFill>
              </a:rPr>
              <a:t> the </a:t>
            </a:r>
            <a:r>
              <a:rPr lang="fr-FR" sz="1200" u="sng" dirty="0" err="1">
                <a:solidFill>
                  <a:schemeClr val="tx2"/>
                </a:solidFill>
              </a:rPr>
              <a:t>intermediary</a:t>
            </a:r>
            <a:r>
              <a:rPr lang="fr-FR" sz="1200" u="sng" dirty="0">
                <a:solidFill>
                  <a:schemeClr val="tx2"/>
                </a:solidFill>
              </a:rPr>
              <a:t> </a:t>
            </a:r>
            <a:r>
              <a:rPr lang="fr-FR" sz="1200" u="sng" dirty="0" err="1">
                <a:solidFill>
                  <a:schemeClr val="tx2"/>
                </a:solidFill>
              </a:rPr>
              <a:t>datasets</a:t>
            </a:r>
            <a:r>
              <a:rPr lang="fr-FR" sz="1200" u="sng" dirty="0">
                <a:solidFill>
                  <a:schemeClr val="tx2"/>
                </a:solidFill>
              </a:rPr>
              <a:t>.</a:t>
            </a:r>
            <a:endParaRPr lang="en-US" sz="1200" dirty="0">
              <a:solidFill>
                <a:schemeClr val="tx2"/>
              </a:solidFill>
            </a:endParaRPr>
          </a:p>
        </p:txBody>
      </p:sp>
      <p:sp>
        <p:nvSpPr>
          <p:cNvPr id="3" name="Espace réservé du texte 1">
            <a:extLst>
              <a:ext uri="{FF2B5EF4-FFF2-40B4-BE49-F238E27FC236}">
                <a16:creationId xmlns:a16="http://schemas.microsoft.com/office/drawing/2014/main" id="{B9DD7BB1-895D-844F-092E-1647390E2B49}"/>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Fine tuning is important</a:t>
            </a:r>
            <a:endParaRPr lang="fr-FR" dirty="0"/>
          </a:p>
        </p:txBody>
      </p:sp>
    </p:spTree>
    <p:extLst>
      <p:ext uri="{BB962C8B-B14F-4D97-AF65-F5344CB8AC3E}">
        <p14:creationId xmlns:p14="http://schemas.microsoft.com/office/powerpoint/2010/main" val="3328647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Medical applications of LLM technology</a:t>
            </a:r>
            <a:endParaRPr lang="fr-FR" dirty="0"/>
          </a:p>
        </p:txBody>
      </p:sp>
      <p:pic>
        <p:nvPicPr>
          <p:cNvPr id="17410" name="Picture 2" descr="figure 3">
            <a:extLst>
              <a:ext uri="{FF2B5EF4-FFF2-40B4-BE49-F238E27FC236}">
                <a16:creationId xmlns:a16="http://schemas.microsoft.com/office/drawing/2014/main" id="{F3C57674-10E8-550B-6D22-6CD9D112D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68820"/>
            <a:ext cx="5668628" cy="444387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32DF455-E7B1-CB42-617B-2D9974FF2468}"/>
              </a:ext>
            </a:extLst>
          </p:cNvPr>
          <p:cNvSpPr txBox="1"/>
          <p:nvPr/>
        </p:nvSpPr>
        <p:spPr>
          <a:xfrm>
            <a:off x="545431" y="1090863"/>
            <a:ext cx="6641431" cy="1754326"/>
          </a:xfrm>
          <a:prstGeom prst="rect">
            <a:avLst/>
          </a:prstGeom>
          <a:noFill/>
        </p:spPr>
        <p:txBody>
          <a:bodyPr wrap="square" rtlCol="0">
            <a:spAutoFit/>
          </a:bodyPr>
          <a:lstStyle/>
          <a:p>
            <a:pPr marL="285750" indent="-285750">
              <a:buFont typeface="Arial" panose="020B0604020202020204" pitchFamily="34" charset="0"/>
              <a:buChar char="•"/>
            </a:pPr>
            <a:r>
              <a:rPr lang="fr-FR" dirty="0" err="1"/>
              <a:t>Despite</a:t>
            </a:r>
            <a:r>
              <a:rPr lang="fr-FR" dirty="0"/>
              <a:t> the </a:t>
            </a:r>
            <a:r>
              <a:rPr lang="fr-FR" dirty="0" err="1"/>
              <a:t>published</a:t>
            </a:r>
            <a:r>
              <a:rPr lang="fr-FR" dirty="0"/>
              <a:t> </a:t>
            </a:r>
            <a:r>
              <a:rPr lang="fr-FR" dirty="0" err="1"/>
              <a:t>results</a:t>
            </a:r>
            <a:r>
              <a:rPr lang="fr-FR" dirty="0"/>
              <a:t>, </a:t>
            </a:r>
            <a:r>
              <a:rPr lang="fr-FR" dirty="0" err="1"/>
              <a:t>models</a:t>
            </a:r>
            <a:r>
              <a:rPr lang="fr-FR" dirty="0"/>
              <a:t> </a:t>
            </a:r>
            <a:r>
              <a:rPr lang="fr-FR" dirty="0" err="1"/>
              <a:t>still</a:t>
            </a:r>
            <a:r>
              <a:rPr lang="fr-FR" dirty="0"/>
              <a:t> have </a:t>
            </a:r>
            <a:r>
              <a:rPr lang="fr-FR" dirty="0" err="1"/>
              <a:t>flaws</a:t>
            </a:r>
            <a:r>
              <a:rPr lang="fr-FR" dirty="0"/>
              <a:t>. This </a:t>
            </a:r>
            <a:r>
              <a:rPr lang="en-US" b="0" i="0" dirty="0">
                <a:solidFill>
                  <a:srgbClr val="222222"/>
                </a:solidFill>
                <a:effectLst/>
                <a:latin typeface="Harding"/>
              </a:rPr>
              <a:t>precludes autonomous deployment for decision-making or patient communication</a:t>
            </a:r>
          </a:p>
          <a:p>
            <a:pPr marL="285750" indent="-285750">
              <a:buFont typeface="Arial" panose="020B0604020202020204" pitchFamily="34" charset="0"/>
              <a:buChar char="•"/>
            </a:pPr>
            <a:endParaRPr lang="en-US" dirty="0">
              <a:solidFill>
                <a:srgbClr val="222222"/>
              </a:solidFill>
              <a:latin typeface="Harding"/>
            </a:endParaRPr>
          </a:p>
          <a:p>
            <a:pPr marL="285750" indent="-285750">
              <a:buFont typeface="Arial" panose="020B0604020202020204" pitchFamily="34" charset="0"/>
              <a:buChar char="•"/>
            </a:pPr>
            <a:r>
              <a:rPr lang="en-US" b="0" i="0" dirty="0">
                <a:solidFill>
                  <a:srgbClr val="222222"/>
                </a:solidFill>
                <a:effectLst/>
                <a:latin typeface="Harding"/>
              </a:rPr>
              <a:t>General risk models could provide a powerful alternative to the current myriad of tools used to stratify and triage patients</a:t>
            </a:r>
            <a:endParaRPr lang="fr-FR" dirty="0"/>
          </a:p>
        </p:txBody>
      </p:sp>
      <p:sp>
        <p:nvSpPr>
          <p:cNvPr id="5" name="ZoneTexte 4">
            <a:extLst>
              <a:ext uri="{FF2B5EF4-FFF2-40B4-BE49-F238E27FC236}">
                <a16:creationId xmlns:a16="http://schemas.microsoft.com/office/drawing/2014/main" id="{C3CEE0FE-AB36-3C68-AD37-42C9CB655EDC}"/>
              </a:ext>
            </a:extLst>
          </p:cNvPr>
          <p:cNvSpPr txBox="1"/>
          <p:nvPr/>
        </p:nvSpPr>
        <p:spPr>
          <a:xfrm>
            <a:off x="561475" y="3144253"/>
            <a:ext cx="6079958"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latin typeface="Harding"/>
              </a:rPr>
              <a:t> LLMs are capable of rapid assimilation, summarization and rephrasing of information that could reduce the administrative burden on clinicians.</a:t>
            </a:r>
          </a:p>
          <a:p>
            <a:pPr marL="285750" indent="-285750">
              <a:buFont typeface="Arial" panose="020B0604020202020204" pitchFamily="34" charset="0"/>
              <a:buChar char="•"/>
            </a:pPr>
            <a:endParaRPr lang="en-US" dirty="0">
              <a:solidFill>
                <a:srgbClr val="222222"/>
              </a:solidFill>
              <a:latin typeface="Harding"/>
            </a:endParaRPr>
          </a:p>
          <a:p>
            <a:pPr marL="285750" indent="-285750">
              <a:buFont typeface="Arial" panose="020B0604020202020204" pitchFamily="34" charset="0"/>
              <a:buChar char="•"/>
            </a:pPr>
            <a:r>
              <a:rPr lang="en-US" dirty="0">
                <a:solidFill>
                  <a:srgbClr val="222222"/>
                </a:solidFill>
                <a:latin typeface="Harding"/>
              </a:rPr>
              <a:t>LLMs can be a tool for education (but should be the only one)</a:t>
            </a:r>
          </a:p>
          <a:p>
            <a:pPr marL="285750" indent="-285750">
              <a:buFont typeface="Arial" panose="020B0604020202020204" pitchFamily="34" charset="0"/>
              <a:buChar char="•"/>
            </a:pPr>
            <a:endParaRPr lang="en-US" dirty="0">
              <a:solidFill>
                <a:srgbClr val="222222"/>
              </a:solidFill>
              <a:latin typeface="Harding"/>
            </a:endParaRPr>
          </a:p>
          <a:p>
            <a:pPr marL="285750" indent="-285750">
              <a:buFont typeface="Arial" panose="020B0604020202020204" pitchFamily="34" charset="0"/>
              <a:buChar char="•"/>
            </a:pPr>
            <a:r>
              <a:rPr lang="en-US" b="0" i="0" dirty="0">
                <a:solidFill>
                  <a:srgbClr val="222222"/>
                </a:solidFill>
                <a:effectLst/>
                <a:latin typeface="Harding"/>
              </a:rPr>
              <a:t>LLMs may facilitate novel research, such as analysis of language at greater scale than previously possible. </a:t>
            </a:r>
            <a:endParaRPr lang="fr-FR" dirty="0"/>
          </a:p>
        </p:txBody>
      </p:sp>
    </p:spTree>
    <p:extLst>
      <p:ext uri="{BB962C8B-B14F-4D97-AF65-F5344CB8AC3E}">
        <p14:creationId xmlns:p14="http://schemas.microsoft.com/office/powerpoint/2010/main" val="13039494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Or you may distill the knowledge</a:t>
            </a:r>
            <a:endParaRPr lang="fr-FR" dirty="0"/>
          </a:p>
        </p:txBody>
      </p:sp>
      <p:pic>
        <p:nvPicPr>
          <p:cNvPr id="29698" name="Picture 2" descr="Knowledge Distillation : Simplified | by Prakhar Ganesh | Towards Data  Science">
            <a:extLst>
              <a:ext uri="{FF2B5EF4-FFF2-40B4-BE49-F238E27FC236}">
                <a16:creationId xmlns:a16="http://schemas.microsoft.com/office/drawing/2014/main" id="{A537DA52-A7B8-185F-8EF0-1C9A5DC0A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547" y="1169941"/>
            <a:ext cx="6827204" cy="4244283"/>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F3798FAC-17E5-0E39-7D3E-0ABACFDDE07B}"/>
              </a:ext>
            </a:extLst>
          </p:cNvPr>
          <p:cNvSpPr txBox="1"/>
          <p:nvPr/>
        </p:nvSpPr>
        <p:spPr>
          <a:xfrm>
            <a:off x="565265" y="1466292"/>
            <a:ext cx="349134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Model can be expensive to deploy</a:t>
            </a:r>
          </a:p>
          <a:p>
            <a:pPr marL="285750" indent="-285750">
              <a:buFont typeface="Arial" panose="020B0604020202020204" pitchFamily="34" charset="0"/>
              <a:buChar char="•"/>
            </a:pPr>
            <a:r>
              <a:rPr lang="en-US" dirty="0"/>
              <a:t>You may want to create a small version</a:t>
            </a:r>
          </a:p>
          <a:p>
            <a:pPr marL="285750" indent="-285750">
              <a:buFont typeface="Arial" panose="020B0604020202020204" pitchFamily="34" charset="0"/>
              <a:buChar char="•"/>
            </a:pPr>
            <a:r>
              <a:rPr lang="en-US" dirty="0"/>
              <a:t>Knowledge distillation is a good way</a:t>
            </a:r>
          </a:p>
        </p:txBody>
      </p:sp>
    </p:spTree>
    <p:extLst>
      <p:ext uri="{BB962C8B-B14F-4D97-AF65-F5344CB8AC3E}">
        <p14:creationId xmlns:p14="http://schemas.microsoft.com/office/powerpoint/2010/main" val="1618857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Speaking the language of life</a:t>
            </a:r>
            <a:endParaRPr lang="fr-FR" dirty="0"/>
          </a:p>
        </p:txBody>
      </p:sp>
      <p:pic>
        <p:nvPicPr>
          <p:cNvPr id="12290" name="Picture 2" descr="protein sequences as text sequences">
            <a:extLst>
              <a:ext uri="{FF2B5EF4-FFF2-40B4-BE49-F238E27FC236}">
                <a16:creationId xmlns:a16="http://schemas.microsoft.com/office/drawing/2014/main" id="{D9D9F7A1-CD9C-DB1B-7FEC-6646ECFB4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251" y="919413"/>
            <a:ext cx="6667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310B0D4-41E8-E330-9C93-7F5AC096C1FF}"/>
              </a:ext>
            </a:extLst>
          </p:cNvPr>
          <p:cNvSpPr txBox="1"/>
          <p:nvPr/>
        </p:nvSpPr>
        <p:spPr>
          <a:xfrm>
            <a:off x="609600" y="2381431"/>
            <a:ext cx="3529263" cy="1200329"/>
          </a:xfrm>
          <a:prstGeom prst="rect">
            <a:avLst/>
          </a:prstGeom>
          <a:noFill/>
        </p:spPr>
        <p:txBody>
          <a:bodyPr wrap="square" rtlCol="0">
            <a:spAutoFit/>
          </a:bodyPr>
          <a:lstStyle/>
          <a:p>
            <a:pPr marL="285750" indent="-285750">
              <a:buFont typeface="Arial" panose="020B0604020202020204" pitchFamily="34" charset="0"/>
              <a:buChar char="•"/>
            </a:pPr>
            <a:r>
              <a:rPr lang="fr-FR" dirty="0" err="1"/>
              <a:t>Hierarchical</a:t>
            </a:r>
            <a:r>
              <a:rPr lang="fr-FR" dirty="0"/>
              <a:t> </a:t>
            </a:r>
            <a:r>
              <a:rPr lang="fr-FR" dirty="0" err="1"/>
              <a:t>organization</a:t>
            </a:r>
            <a:endParaRPr lang="fr-FR" dirty="0"/>
          </a:p>
          <a:p>
            <a:pPr marL="285750" indent="-285750">
              <a:buFont typeface="Arial" panose="020B0604020202020204" pitchFamily="34" charset="0"/>
              <a:buChar char="•"/>
            </a:pPr>
            <a:r>
              <a:rPr lang="fr-FR" dirty="0"/>
              <a:t>Typos and </a:t>
            </a:r>
            <a:r>
              <a:rPr lang="fr-FR" dirty="0" err="1"/>
              <a:t>grammar</a:t>
            </a:r>
            <a:endParaRPr lang="fr-FR" dirty="0"/>
          </a:p>
          <a:p>
            <a:pPr marL="285750" indent="-285750">
              <a:buFont typeface="Arial" panose="020B0604020202020204" pitchFamily="34" charset="0"/>
              <a:buChar char="•"/>
            </a:pPr>
            <a:r>
              <a:rPr lang="fr-FR" dirty="0"/>
              <a:t>Evolution</a:t>
            </a:r>
          </a:p>
          <a:p>
            <a:pPr marL="285750" indent="-285750">
              <a:buFont typeface="Arial" panose="020B0604020202020204" pitchFamily="34" charset="0"/>
              <a:buChar char="•"/>
            </a:pPr>
            <a:r>
              <a:rPr lang="fr-FR" dirty="0" err="1"/>
              <a:t>Dependency</a:t>
            </a:r>
            <a:r>
              <a:rPr lang="fr-FR" dirty="0"/>
              <a:t> </a:t>
            </a:r>
          </a:p>
        </p:txBody>
      </p:sp>
    </p:spTree>
    <p:extLst>
      <p:ext uri="{BB962C8B-B14F-4D97-AF65-F5344CB8AC3E}">
        <p14:creationId xmlns:p14="http://schemas.microsoft.com/office/powerpoint/2010/main" val="1578069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AlphaFold-2: solving one big puzzle of life</a:t>
            </a:r>
            <a:endParaRPr lang="fr-FR" dirty="0"/>
          </a:p>
        </p:txBody>
      </p:sp>
      <p:pic>
        <p:nvPicPr>
          <p:cNvPr id="13314" name="Picture 2" descr="alphafold limitations">
            <a:extLst>
              <a:ext uri="{FF2B5EF4-FFF2-40B4-BE49-F238E27FC236}">
                <a16:creationId xmlns:a16="http://schemas.microsoft.com/office/drawing/2014/main" id="{E85698C9-14D2-A738-413D-814237930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456" y="1164306"/>
            <a:ext cx="6629978" cy="427396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4795D26-3AFB-9E50-A78B-0902E3913EF3}"/>
              </a:ext>
            </a:extLst>
          </p:cNvPr>
          <p:cNvSpPr txBox="1"/>
          <p:nvPr/>
        </p:nvSpPr>
        <p:spPr>
          <a:xfrm>
            <a:off x="407607" y="1427747"/>
            <a:ext cx="442106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2020, DeepMind participated in the Critical Assessment of Structure Prediction (CASP) challenge. AlphaFold2 was capable to predict the protein structures with atomic-level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of attention mechanisms, starting from multiple sequence alignments, and end-to-end learning.</a:t>
            </a:r>
            <a:endParaRPr lang="fr-FR" dirty="0"/>
          </a:p>
        </p:txBody>
      </p:sp>
    </p:spTree>
    <p:extLst>
      <p:ext uri="{BB962C8B-B14F-4D97-AF65-F5344CB8AC3E}">
        <p14:creationId xmlns:p14="http://schemas.microsoft.com/office/powerpoint/2010/main" val="1180789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 transformer for the proteins</a:t>
            </a:r>
            <a:endParaRPr lang="fr-FR" dirty="0"/>
          </a:p>
        </p:txBody>
      </p:sp>
      <p:sp>
        <p:nvSpPr>
          <p:cNvPr id="3" name="ZoneTexte 2">
            <a:extLst>
              <a:ext uri="{FF2B5EF4-FFF2-40B4-BE49-F238E27FC236}">
                <a16:creationId xmlns:a16="http://schemas.microsoft.com/office/drawing/2014/main" id="{14795D26-3AFB-9E50-A78B-0902E3913EF3}"/>
              </a:ext>
            </a:extLst>
          </p:cNvPr>
          <p:cNvSpPr txBox="1"/>
          <p:nvPr/>
        </p:nvSpPr>
        <p:spPr>
          <a:xfrm>
            <a:off x="407607" y="1427747"/>
            <a:ext cx="442106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authors used a 15-billion-parameter model and noticed that scaling the parameters improved predictions (decreased perplexity).</a:t>
            </a:r>
          </a:p>
          <a:p>
            <a:pPr marL="285750" indent="-285750">
              <a:buFont typeface="Arial" panose="020B0604020202020204" pitchFamily="34" charset="0"/>
              <a:buChar char="•"/>
            </a:pPr>
            <a:r>
              <a:rPr lang="en-US" dirty="0"/>
              <a:t>ESM-2 was trained with a masked language modeling objective</a:t>
            </a:r>
            <a:endParaRPr lang="fr-FR" dirty="0"/>
          </a:p>
        </p:txBody>
      </p:sp>
      <p:pic>
        <p:nvPicPr>
          <p:cNvPr id="14338" name="Picture 2" descr="Meta ESMfold">
            <a:extLst>
              <a:ext uri="{FF2B5EF4-FFF2-40B4-BE49-F238E27FC236}">
                <a16:creationId xmlns:a16="http://schemas.microsoft.com/office/drawing/2014/main" id="{E6F9D070-5FBC-EABE-FAA0-AA2F81C18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83" y="1578658"/>
            <a:ext cx="6460999" cy="243441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eta ESMfold">
            <a:extLst>
              <a:ext uri="{FF2B5EF4-FFF2-40B4-BE49-F238E27FC236}">
                <a16:creationId xmlns:a16="http://schemas.microsoft.com/office/drawing/2014/main" id="{EC89DC38-B2DE-2AB5-4508-D17F60B8C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777" y="3429000"/>
            <a:ext cx="351472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452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AI enables designing new proteins from scratch</a:t>
            </a:r>
            <a:endParaRPr lang="fr-FR" dirty="0"/>
          </a:p>
        </p:txBody>
      </p:sp>
      <p:pic>
        <p:nvPicPr>
          <p:cNvPr id="15362" name="Picture 2" descr="Fig. 1">
            <a:extLst>
              <a:ext uri="{FF2B5EF4-FFF2-40B4-BE49-F238E27FC236}">
                <a16:creationId xmlns:a16="http://schemas.microsoft.com/office/drawing/2014/main" id="{DC06D8C6-3387-C5CB-4243-9CFCC8418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065" y="1187116"/>
            <a:ext cx="7664471" cy="398991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3891C31-B95C-B57A-64D2-A8AA96E5DC22}"/>
              </a:ext>
            </a:extLst>
          </p:cNvPr>
          <p:cNvSpPr txBox="1"/>
          <p:nvPr/>
        </p:nvSpPr>
        <p:spPr>
          <a:xfrm>
            <a:off x="407607" y="1443789"/>
            <a:ext cx="37312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model was trained on 280 million protein sequences from &gt;19,000 families and is augmented with control tags specifying protein properties.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Artificial proteins fine-tuned to five distinct lysozyme families showed similar catalytic efficiencies as natural lysozymes</a:t>
            </a:r>
            <a:endParaRPr lang="fr-FR" dirty="0"/>
          </a:p>
        </p:txBody>
      </p:sp>
    </p:spTree>
    <p:extLst>
      <p:ext uri="{BB962C8B-B14F-4D97-AF65-F5344CB8AC3E}">
        <p14:creationId xmlns:p14="http://schemas.microsoft.com/office/powerpoint/2010/main" val="3872544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79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err="1"/>
              <a:t>AlphaMissense</a:t>
            </a:r>
            <a:r>
              <a:rPr lang="en-US" altLang="fr-FR" sz="3000" dirty="0"/>
              <a:t>: predicting pathogenicity of protein variants</a:t>
            </a:r>
            <a:endParaRPr lang="fr-FR" dirty="0"/>
          </a:p>
        </p:txBody>
      </p:sp>
      <p:pic>
        <p:nvPicPr>
          <p:cNvPr id="16386" name="Picture 2">
            <a:extLst>
              <a:ext uri="{FF2B5EF4-FFF2-40B4-BE49-F238E27FC236}">
                <a16:creationId xmlns:a16="http://schemas.microsoft.com/office/drawing/2014/main" id="{02D5A506-E475-44F0-8E55-97185509F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34" y="895650"/>
            <a:ext cx="5743074" cy="579539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35A9AC1-0859-07E0-7F85-1A83CCE0E29D}"/>
              </a:ext>
            </a:extLst>
          </p:cNvPr>
          <p:cNvSpPr txBox="1"/>
          <p:nvPr/>
        </p:nvSpPr>
        <p:spPr>
          <a:xfrm>
            <a:off x="407607" y="1475874"/>
            <a:ext cx="4982540"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AlphaMissense</a:t>
            </a:r>
            <a:r>
              <a:rPr lang="en-US" dirty="0"/>
              <a:t> takes as input an amino acid sequence and predicts the pathogenicity of all possible single amino acid changes at a given position in the sequence.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AlphaMissense</a:t>
            </a:r>
            <a:r>
              <a:rPr lang="en-US" dirty="0"/>
              <a:t> predictions have the potential to accelerate our understanding of the molecular effects of variants on protein function, contribute to the discovery of disease-causing genes, and increase the diagnostic yield of rare genetic diseases.</a:t>
            </a:r>
            <a:endParaRPr lang="fr-FR" dirty="0"/>
          </a:p>
        </p:txBody>
      </p:sp>
    </p:spTree>
    <p:extLst>
      <p:ext uri="{BB962C8B-B14F-4D97-AF65-F5344CB8AC3E}">
        <p14:creationId xmlns:p14="http://schemas.microsoft.com/office/powerpoint/2010/main" val="2076012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Why LLM in medicine?</a:t>
            </a:r>
            <a:endParaRPr lang="fr-FR" dirty="0"/>
          </a:p>
        </p:txBody>
      </p:sp>
      <p:pic>
        <p:nvPicPr>
          <p:cNvPr id="6" name="Image 5">
            <a:extLst>
              <a:ext uri="{FF2B5EF4-FFF2-40B4-BE49-F238E27FC236}">
                <a16:creationId xmlns:a16="http://schemas.microsoft.com/office/drawing/2014/main" id="{7BAF96CC-297B-1F6F-8CE1-EA35646413CB}"/>
              </a:ext>
            </a:extLst>
          </p:cNvPr>
          <p:cNvPicPr>
            <a:picLocks noChangeAspect="1"/>
          </p:cNvPicPr>
          <p:nvPr/>
        </p:nvPicPr>
        <p:blipFill>
          <a:blip r:embed="rId3"/>
          <a:stretch>
            <a:fillRect/>
          </a:stretch>
        </p:blipFill>
        <p:spPr>
          <a:xfrm>
            <a:off x="5859566" y="961875"/>
            <a:ext cx="5316982" cy="5164555"/>
          </a:xfrm>
          <a:prstGeom prst="rect">
            <a:avLst/>
          </a:prstGeom>
        </p:spPr>
      </p:pic>
      <p:sp>
        <p:nvSpPr>
          <p:cNvPr id="7" name="ZoneTexte 6">
            <a:extLst>
              <a:ext uri="{FF2B5EF4-FFF2-40B4-BE49-F238E27FC236}">
                <a16:creationId xmlns:a16="http://schemas.microsoft.com/office/drawing/2014/main" id="{5902D607-F163-A8C9-C65B-FBBBAB7C42A5}"/>
              </a:ext>
            </a:extLst>
          </p:cNvPr>
          <p:cNvSpPr txBox="1"/>
          <p:nvPr/>
        </p:nvSpPr>
        <p:spPr>
          <a:xfrm>
            <a:off x="530942" y="1533832"/>
            <a:ext cx="4837471" cy="1938992"/>
          </a:xfrm>
          <a:prstGeom prst="rect">
            <a:avLst/>
          </a:prstGeom>
          <a:noFill/>
        </p:spPr>
        <p:txBody>
          <a:bodyPr wrap="square" rtlCol="0">
            <a:spAutoFit/>
          </a:bodyPr>
          <a:lstStyle/>
          <a:p>
            <a:r>
              <a:rPr lang="fr-FR" sz="2400" dirty="0" err="1"/>
              <a:t>Three</a:t>
            </a:r>
            <a:r>
              <a:rPr lang="fr-FR" sz="2400" dirty="0"/>
              <a:t> main areas: </a:t>
            </a:r>
          </a:p>
          <a:p>
            <a:pPr marL="285750" indent="-285750">
              <a:buFont typeface="Arial" panose="020B0604020202020204" pitchFamily="34" charset="0"/>
              <a:buChar char="•"/>
            </a:pPr>
            <a:r>
              <a:rPr lang="fr-FR" sz="2400" dirty="0" err="1"/>
              <a:t>Research</a:t>
            </a:r>
            <a:endParaRPr lang="fr-FR" sz="2400" dirty="0"/>
          </a:p>
          <a:p>
            <a:pPr marL="285750" indent="-285750">
              <a:buFont typeface="Arial" panose="020B0604020202020204" pitchFamily="34" charset="0"/>
              <a:buChar char="•"/>
            </a:pPr>
            <a:r>
              <a:rPr lang="fr-FR" sz="2400" dirty="0" err="1"/>
              <a:t>education</a:t>
            </a:r>
            <a:endParaRPr lang="fr-FR" sz="2400" dirty="0"/>
          </a:p>
          <a:p>
            <a:pPr marL="285750" indent="-285750">
              <a:buFont typeface="Arial" panose="020B0604020202020204" pitchFamily="34" charset="0"/>
              <a:buChar char="•"/>
            </a:pPr>
            <a:r>
              <a:rPr lang="fr-FR" sz="2400" dirty="0"/>
              <a:t>patient care</a:t>
            </a:r>
          </a:p>
          <a:p>
            <a:pPr marL="285750" indent="-285750">
              <a:buFont typeface="Arial" panose="020B0604020202020204" pitchFamily="34" charset="0"/>
              <a:buChar char="•"/>
            </a:pPr>
            <a:endParaRPr lang="fr-FR" sz="2400" dirty="0"/>
          </a:p>
        </p:txBody>
      </p:sp>
      <p:sp>
        <p:nvSpPr>
          <p:cNvPr id="3" name="CasellaDiTesto 2">
            <a:extLst>
              <a:ext uri="{FF2B5EF4-FFF2-40B4-BE49-F238E27FC236}">
                <a16:creationId xmlns:a16="http://schemas.microsoft.com/office/drawing/2014/main" id="{78ED746E-A439-AC57-E85A-439907378B8D}"/>
              </a:ext>
            </a:extLst>
          </p:cNvPr>
          <p:cNvSpPr txBox="1"/>
          <p:nvPr/>
        </p:nvSpPr>
        <p:spPr>
          <a:xfrm>
            <a:off x="1015452" y="4493171"/>
            <a:ext cx="4636893" cy="830997"/>
          </a:xfrm>
          <a:prstGeom prst="rect">
            <a:avLst/>
          </a:prstGeom>
          <a:noFill/>
        </p:spPr>
        <p:txBody>
          <a:bodyPr wrap="square" rtlCol="0">
            <a:spAutoFit/>
          </a:bodyPr>
          <a:lstStyle/>
          <a:p>
            <a:pPr algn="ctr"/>
            <a:r>
              <a:rPr lang="en-US" sz="2400" dirty="0"/>
              <a:t>But what is a large language model?</a:t>
            </a:r>
          </a:p>
          <a:p>
            <a:pPr algn="ctr"/>
            <a:r>
              <a:rPr lang="en-US" sz="2400" dirty="0"/>
              <a:t>How you build one?</a:t>
            </a:r>
          </a:p>
        </p:txBody>
      </p:sp>
    </p:spTree>
    <p:extLst>
      <p:ext uri="{BB962C8B-B14F-4D97-AF65-F5344CB8AC3E}">
        <p14:creationId xmlns:p14="http://schemas.microsoft.com/office/powerpoint/2010/main" val="2946740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16778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err="1">
                <a:solidFill>
                  <a:srgbClr val="131313"/>
                </a:solidFill>
                <a:effectLst/>
              </a:rPr>
              <a:t>scGPT</a:t>
            </a:r>
            <a:r>
              <a:rPr lang="fr-FR" b="1" dirty="0">
                <a:solidFill>
                  <a:srgbClr val="131313"/>
                </a:solidFill>
                <a:effectLst/>
              </a:rPr>
              <a:t>: a LLM for single</a:t>
            </a:r>
          </a:p>
          <a:p>
            <a:pPr marL="0" indent="0">
              <a:buNone/>
            </a:pPr>
            <a:r>
              <a:rPr lang="fr-FR" b="1" dirty="0">
                <a:solidFill>
                  <a:srgbClr val="131313"/>
                </a:solidFill>
                <a:effectLst/>
              </a:rPr>
              <a:t> </a:t>
            </a:r>
            <a:r>
              <a:rPr lang="fr-FR" b="1" dirty="0" err="1">
                <a:solidFill>
                  <a:srgbClr val="131313"/>
                </a:solidFill>
                <a:effectLst/>
              </a:rPr>
              <a:t>cell</a:t>
            </a:r>
            <a:r>
              <a:rPr lang="fr-FR" b="1" dirty="0">
                <a:solidFill>
                  <a:srgbClr val="131313"/>
                </a:solidFill>
                <a:effectLst/>
              </a:rPr>
              <a:t> data</a:t>
            </a:r>
          </a:p>
        </p:txBody>
      </p:sp>
      <p:sp>
        <p:nvSpPr>
          <p:cNvPr id="3" name="ZoneTexte 2">
            <a:extLst>
              <a:ext uri="{FF2B5EF4-FFF2-40B4-BE49-F238E27FC236}">
                <a16:creationId xmlns:a16="http://schemas.microsoft.com/office/drawing/2014/main" id="{06DDD23B-C587-0E12-1F01-740C834A3C5E}"/>
              </a:ext>
            </a:extLst>
          </p:cNvPr>
          <p:cNvSpPr txBox="1"/>
          <p:nvPr/>
        </p:nvSpPr>
        <p:spPr>
          <a:xfrm>
            <a:off x="407607" y="1884328"/>
            <a:ext cx="2993319"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191919"/>
                </a:solidFill>
                <a:effectLst/>
              </a:rPr>
              <a:t>Single-cell sequencing enables the profiling of molecular characteristics at the individual cell level.</a:t>
            </a:r>
          </a:p>
          <a:p>
            <a:pPr marL="285750" indent="-285750">
              <a:buFont typeface="Arial" panose="020B0604020202020204" pitchFamily="34" charset="0"/>
              <a:buChar char="•"/>
            </a:pPr>
            <a:endParaRPr lang="en-US" dirty="0">
              <a:solidFill>
                <a:srgbClr val="191919"/>
              </a:solidFill>
            </a:endParaRPr>
          </a:p>
          <a:p>
            <a:pPr marL="285750" indent="-285750">
              <a:buFont typeface="Arial" panose="020B0604020202020204" pitchFamily="34" charset="0"/>
              <a:buChar char="•"/>
            </a:pPr>
            <a:r>
              <a:rPr lang="en-US" b="0" i="0" dirty="0">
                <a:solidFill>
                  <a:srgbClr val="191919"/>
                </a:solidFill>
                <a:effectLst/>
              </a:rPr>
              <a:t>The core model contains stacked transformer layers with multi-head attention that generate cell and gene embeddings simultaneously </a:t>
            </a:r>
            <a:endParaRPr lang="fr-FR" dirty="0"/>
          </a:p>
        </p:txBody>
      </p:sp>
      <p:pic>
        <p:nvPicPr>
          <p:cNvPr id="18434" name="Picture 2">
            <a:extLst>
              <a:ext uri="{FF2B5EF4-FFF2-40B4-BE49-F238E27FC236}">
                <a16:creationId xmlns:a16="http://schemas.microsoft.com/office/drawing/2014/main" id="{6131F342-73F1-CB77-16AF-0A5BB58DE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531" y="32269"/>
            <a:ext cx="8323469" cy="665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92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Barriers to implementation of generative AI LLMs</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4565446" cy="1754326"/>
          </a:xfrm>
          <a:prstGeom prst="rect">
            <a:avLst/>
          </a:prstGeom>
          <a:noFill/>
        </p:spPr>
        <p:txBody>
          <a:bodyPr wrap="square" rtlCol="0">
            <a:spAutoFit/>
          </a:bodyPr>
          <a:lstStyle/>
          <a:p>
            <a:pPr marL="285750" indent="-285750">
              <a:buFont typeface="Arial" panose="020B0604020202020204" pitchFamily="34" charset="0"/>
              <a:buChar char="•"/>
            </a:pPr>
            <a:r>
              <a:rPr lang="fr-FR" dirty="0"/>
              <a:t>Not </a:t>
            </a:r>
            <a:r>
              <a:rPr lang="fr-FR" dirty="0" err="1"/>
              <a:t>updated</a:t>
            </a:r>
            <a:r>
              <a:rPr lang="fr-FR" dirty="0"/>
              <a:t> </a:t>
            </a:r>
            <a:r>
              <a:rPr lang="fr-FR" dirty="0" err="1"/>
              <a:t>knowledge</a:t>
            </a:r>
            <a:endParaRPr lang="fr-FR" dirty="0"/>
          </a:p>
          <a:p>
            <a:pPr marL="285750" indent="-285750">
              <a:buFont typeface="Arial" panose="020B0604020202020204" pitchFamily="34" charset="0"/>
              <a:buChar char="•"/>
            </a:pPr>
            <a:r>
              <a:rPr lang="fr-FR" dirty="0" err="1"/>
              <a:t>Accuracy</a:t>
            </a:r>
            <a:r>
              <a:rPr lang="fr-FR" dirty="0"/>
              <a:t> and cohérence</a:t>
            </a:r>
          </a:p>
          <a:p>
            <a:pPr marL="285750" indent="-285750">
              <a:buFont typeface="Arial" panose="020B0604020202020204" pitchFamily="34" charset="0"/>
              <a:buChar char="•"/>
            </a:pPr>
            <a:r>
              <a:rPr lang="fr-FR" dirty="0" err="1"/>
              <a:t>Transparency</a:t>
            </a:r>
            <a:r>
              <a:rPr lang="fr-FR" dirty="0"/>
              <a:t> and </a:t>
            </a:r>
            <a:r>
              <a:rPr lang="fr-FR" dirty="0" err="1"/>
              <a:t>interpretability</a:t>
            </a:r>
            <a:endParaRPr lang="fr-FR" dirty="0"/>
          </a:p>
          <a:p>
            <a:pPr marL="285750" indent="-285750">
              <a:buFont typeface="Arial" panose="020B0604020202020204" pitchFamily="34" charset="0"/>
              <a:buChar char="•"/>
            </a:pPr>
            <a:r>
              <a:rPr lang="fr-FR" dirty="0" err="1"/>
              <a:t>Ethical</a:t>
            </a:r>
            <a:r>
              <a:rPr lang="fr-FR" dirty="0"/>
              <a:t> </a:t>
            </a:r>
            <a:r>
              <a:rPr lang="fr-FR" dirty="0" err="1"/>
              <a:t>concern</a:t>
            </a:r>
            <a:endParaRPr lang="fr-FR" dirty="0"/>
          </a:p>
          <a:p>
            <a:pPr marL="285750" indent="-285750">
              <a:buFont typeface="Arial" panose="020B0604020202020204" pitchFamily="34" charset="0"/>
              <a:buChar char="•"/>
            </a:pPr>
            <a:r>
              <a:rPr lang="fr-FR" dirty="0"/>
              <a:t>Copyright issues</a:t>
            </a:r>
          </a:p>
          <a:p>
            <a:pPr marL="285750" indent="-285750">
              <a:buFont typeface="Arial" panose="020B0604020202020204" pitchFamily="34" charset="0"/>
              <a:buChar char="•"/>
            </a:pPr>
            <a:r>
              <a:rPr lang="fr-FR" dirty="0" err="1"/>
              <a:t>Computational</a:t>
            </a:r>
            <a:r>
              <a:rPr lang="fr-FR" dirty="0"/>
              <a:t> </a:t>
            </a:r>
            <a:r>
              <a:rPr lang="fr-FR" dirty="0" err="1"/>
              <a:t>cost</a:t>
            </a:r>
            <a:endParaRPr lang="fr-FR" dirty="0"/>
          </a:p>
        </p:txBody>
      </p:sp>
      <p:pic>
        <p:nvPicPr>
          <p:cNvPr id="20482" name="Picture 2">
            <a:extLst>
              <a:ext uri="{FF2B5EF4-FFF2-40B4-BE49-F238E27FC236}">
                <a16:creationId xmlns:a16="http://schemas.microsoft.com/office/drawing/2014/main" id="{0AF2E6B2-16CA-28D1-8842-3FBDC8DE9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613" y="919843"/>
            <a:ext cx="5434138" cy="287103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CCCDA99D-CF28-910C-5406-4720B6D4D767}"/>
              </a:ext>
            </a:extLst>
          </p:cNvPr>
          <p:cNvPicPr>
            <a:picLocks noChangeAspect="1"/>
          </p:cNvPicPr>
          <p:nvPr/>
        </p:nvPicPr>
        <p:blipFill>
          <a:blip r:embed="rId4"/>
          <a:stretch>
            <a:fillRect/>
          </a:stretch>
        </p:blipFill>
        <p:spPr>
          <a:xfrm>
            <a:off x="662249" y="3082373"/>
            <a:ext cx="4709568" cy="3391194"/>
          </a:xfrm>
          <a:prstGeom prst="rect">
            <a:avLst/>
          </a:prstGeom>
        </p:spPr>
      </p:pic>
      <p:pic>
        <p:nvPicPr>
          <p:cNvPr id="8" name="Immagine 7">
            <a:extLst>
              <a:ext uri="{FF2B5EF4-FFF2-40B4-BE49-F238E27FC236}">
                <a16:creationId xmlns:a16="http://schemas.microsoft.com/office/drawing/2014/main" id="{4E945ABD-CB14-F79A-B01A-A0420BD1C87F}"/>
              </a:ext>
            </a:extLst>
          </p:cNvPr>
          <p:cNvPicPr>
            <a:picLocks noChangeAspect="1"/>
          </p:cNvPicPr>
          <p:nvPr/>
        </p:nvPicPr>
        <p:blipFill>
          <a:blip r:embed="rId5"/>
          <a:stretch>
            <a:fillRect/>
          </a:stretch>
        </p:blipFill>
        <p:spPr>
          <a:xfrm>
            <a:off x="5968679" y="4208267"/>
            <a:ext cx="5936494" cy="1729890"/>
          </a:xfrm>
          <a:prstGeom prst="rect">
            <a:avLst/>
          </a:prstGeom>
        </p:spPr>
      </p:pic>
    </p:spTree>
    <p:extLst>
      <p:ext uri="{BB962C8B-B14F-4D97-AF65-F5344CB8AC3E}">
        <p14:creationId xmlns:p14="http://schemas.microsoft.com/office/powerpoint/2010/main" val="3648746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Barriers to implementation of LLMs in medicine</a:t>
            </a:r>
            <a:endParaRPr lang="fr-FR" dirty="0"/>
          </a:p>
        </p:txBody>
      </p:sp>
      <p:sp>
        <p:nvSpPr>
          <p:cNvPr id="3" name="ZoneTexte 2">
            <a:extLst>
              <a:ext uri="{FF2B5EF4-FFF2-40B4-BE49-F238E27FC236}">
                <a16:creationId xmlns:a16="http://schemas.microsoft.com/office/drawing/2014/main" id="{AC3DEA08-6EB1-9AA6-7AA2-CC230FF990FC}"/>
              </a:ext>
            </a:extLst>
          </p:cNvPr>
          <p:cNvSpPr txBox="1"/>
          <p:nvPr/>
        </p:nvSpPr>
        <p:spPr>
          <a:xfrm>
            <a:off x="407607" y="1155032"/>
            <a:ext cx="4565446" cy="2031325"/>
          </a:xfrm>
          <a:prstGeom prst="rect">
            <a:avLst/>
          </a:prstGeom>
          <a:noFill/>
        </p:spPr>
        <p:txBody>
          <a:bodyPr wrap="square" rtlCol="0">
            <a:spAutoFit/>
          </a:bodyPr>
          <a:lstStyle/>
          <a:p>
            <a:pPr marL="285750" indent="-285750">
              <a:buFont typeface="Arial" panose="020B0604020202020204" pitchFamily="34" charset="0"/>
              <a:buChar char="•"/>
            </a:pPr>
            <a:r>
              <a:rPr lang="fr-FR" dirty="0"/>
              <a:t>Hallucination</a:t>
            </a:r>
          </a:p>
          <a:p>
            <a:pPr marL="285750" indent="-285750">
              <a:buFont typeface="Arial" panose="020B0604020202020204" pitchFamily="34" charset="0"/>
              <a:buChar char="•"/>
            </a:pPr>
            <a:r>
              <a:rPr lang="en-US" dirty="0"/>
              <a:t>Lack of Evaluation Benchmarks and Metrics</a:t>
            </a:r>
          </a:p>
          <a:p>
            <a:pPr marL="285750" indent="-285750">
              <a:buFont typeface="Arial" panose="020B0604020202020204" pitchFamily="34" charset="0"/>
              <a:buChar char="•"/>
            </a:pPr>
            <a:r>
              <a:rPr lang="it-IT" dirty="0"/>
              <a:t>Domain Data </a:t>
            </a:r>
            <a:r>
              <a:rPr lang="it-IT" dirty="0" err="1"/>
              <a:t>Limitations</a:t>
            </a:r>
            <a:endParaRPr lang="en-US" dirty="0"/>
          </a:p>
          <a:p>
            <a:pPr marL="285750" indent="-285750">
              <a:buFont typeface="Arial" panose="020B0604020202020204" pitchFamily="34" charset="0"/>
              <a:buChar char="•"/>
            </a:pPr>
            <a:r>
              <a:rPr lang="en-US" dirty="0"/>
              <a:t>New Knowledge Adaptation</a:t>
            </a:r>
          </a:p>
          <a:p>
            <a:pPr marL="285750" indent="-285750">
              <a:buFont typeface="Arial" panose="020B0604020202020204" pitchFamily="34" charset="0"/>
              <a:buChar char="•"/>
            </a:pPr>
            <a:r>
              <a:rPr lang="en-US" dirty="0"/>
              <a:t>Behavior Alignment</a:t>
            </a:r>
          </a:p>
          <a:p>
            <a:pPr marL="285750" indent="-285750">
              <a:buFont typeface="Arial" panose="020B0604020202020204" pitchFamily="34" charset="0"/>
              <a:buChar char="•"/>
            </a:pPr>
            <a:r>
              <a:rPr lang="en-US" dirty="0"/>
              <a:t>Ethical, Legal and Safety Concerns</a:t>
            </a:r>
          </a:p>
          <a:p>
            <a:pPr marL="285750" indent="-285750">
              <a:buFont typeface="Arial" panose="020B0604020202020204" pitchFamily="34" charset="0"/>
              <a:buChar char="•"/>
            </a:pPr>
            <a:endParaRPr lang="fr-FR" dirty="0"/>
          </a:p>
        </p:txBody>
      </p:sp>
      <p:pic>
        <p:nvPicPr>
          <p:cNvPr id="7" name="Immagine 6">
            <a:extLst>
              <a:ext uri="{FF2B5EF4-FFF2-40B4-BE49-F238E27FC236}">
                <a16:creationId xmlns:a16="http://schemas.microsoft.com/office/drawing/2014/main" id="{88F975EA-0B04-FDDD-BE5D-F5D62D1DE74C}"/>
              </a:ext>
            </a:extLst>
          </p:cNvPr>
          <p:cNvPicPr>
            <a:picLocks noChangeAspect="1"/>
          </p:cNvPicPr>
          <p:nvPr/>
        </p:nvPicPr>
        <p:blipFill>
          <a:blip r:embed="rId3"/>
          <a:stretch>
            <a:fillRect/>
          </a:stretch>
        </p:blipFill>
        <p:spPr>
          <a:xfrm>
            <a:off x="5314452" y="1492455"/>
            <a:ext cx="6469941" cy="1356478"/>
          </a:xfrm>
          <a:prstGeom prst="rect">
            <a:avLst/>
          </a:prstGeom>
        </p:spPr>
      </p:pic>
      <p:pic>
        <p:nvPicPr>
          <p:cNvPr id="25602" name="Picture 2" descr="Générant trop d'inepties, Meta débranche son IA Galactica - Le Monde  Informatique">
            <a:extLst>
              <a:ext uri="{FF2B5EF4-FFF2-40B4-BE49-F238E27FC236}">
                <a16:creationId xmlns:a16="http://schemas.microsoft.com/office/drawing/2014/main" id="{E7AF9EB0-2CDC-AE75-CC90-38EE0CD01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370" y="3215071"/>
            <a:ext cx="4280103" cy="284821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A47B259-96B7-CE64-EF04-BF07D363EBCF}"/>
              </a:ext>
            </a:extLst>
          </p:cNvPr>
          <p:cNvPicPr>
            <a:picLocks noChangeAspect="1"/>
          </p:cNvPicPr>
          <p:nvPr/>
        </p:nvPicPr>
        <p:blipFill>
          <a:blip r:embed="rId5"/>
          <a:stretch>
            <a:fillRect/>
          </a:stretch>
        </p:blipFill>
        <p:spPr>
          <a:xfrm>
            <a:off x="723491" y="2882538"/>
            <a:ext cx="4729658" cy="3808506"/>
          </a:xfrm>
          <a:prstGeom prst="rect">
            <a:avLst/>
          </a:prstGeom>
        </p:spPr>
      </p:pic>
    </p:spTree>
    <p:extLst>
      <p:ext uri="{BB962C8B-B14F-4D97-AF65-F5344CB8AC3E}">
        <p14:creationId xmlns:p14="http://schemas.microsoft.com/office/powerpoint/2010/main" val="1819875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What is the future of the LLM?</a:t>
            </a:r>
            <a:endParaRPr lang="fr-FR" dirty="0"/>
          </a:p>
        </p:txBody>
      </p:sp>
      <p:pic>
        <p:nvPicPr>
          <p:cNvPr id="21506" name="Picture 2" descr="what will replace the transformer">
            <a:extLst>
              <a:ext uri="{FF2B5EF4-FFF2-40B4-BE49-F238E27FC236}">
                <a16:creationId xmlns:a16="http://schemas.microsoft.com/office/drawing/2014/main" id="{6BDF931A-1619-5FE7-5007-24FCCB143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028" y="882316"/>
            <a:ext cx="5031958" cy="322045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4010C7F-3CF2-3E9C-E4D9-2DB95A5128F6}"/>
              </a:ext>
            </a:extLst>
          </p:cNvPr>
          <p:cNvSpPr txBox="1"/>
          <p:nvPr/>
        </p:nvSpPr>
        <p:spPr>
          <a:xfrm>
            <a:off x="774219" y="2388104"/>
            <a:ext cx="5085347" cy="1200329"/>
          </a:xfrm>
          <a:prstGeom prst="rect">
            <a:avLst/>
          </a:prstGeom>
          <a:noFill/>
        </p:spPr>
        <p:txBody>
          <a:bodyPr wrap="square" rtlCol="0">
            <a:spAutoFit/>
          </a:bodyPr>
          <a:lstStyle/>
          <a:p>
            <a:r>
              <a:rPr lang="fr-FR" dirty="0"/>
              <a:t>The </a:t>
            </a:r>
            <a:r>
              <a:rPr lang="fr-FR" dirty="0" err="1"/>
              <a:t>limits</a:t>
            </a:r>
            <a:r>
              <a:rPr lang="fr-FR" dirty="0"/>
              <a:t> of a LLM are the </a:t>
            </a:r>
            <a:r>
              <a:rPr lang="fr-FR" dirty="0" err="1"/>
              <a:t>limits</a:t>
            </a:r>
            <a:r>
              <a:rPr lang="fr-FR" dirty="0"/>
              <a:t> of the transformer:</a:t>
            </a:r>
          </a:p>
          <a:p>
            <a:pPr marL="285750" indent="-285750">
              <a:buFont typeface="Arial" panose="020B0604020202020204" pitchFamily="34" charset="0"/>
              <a:buChar char="•"/>
            </a:pPr>
            <a:r>
              <a:rPr lang="fr-FR" dirty="0"/>
              <a:t>Out-of-</a:t>
            </a:r>
            <a:r>
              <a:rPr lang="fr-FR" dirty="0" err="1"/>
              <a:t>domain</a:t>
            </a:r>
            <a:r>
              <a:rPr lang="fr-FR" dirty="0"/>
              <a:t> adaptation</a:t>
            </a:r>
          </a:p>
          <a:p>
            <a:pPr marL="285750" indent="-285750">
              <a:buFont typeface="Arial" panose="020B0604020202020204" pitchFamily="34" charset="0"/>
              <a:buChar char="•"/>
            </a:pPr>
            <a:r>
              <a:rPr lang="fr-FR" dirty="0" err="1"/>
              <a:t>Computational</a:t>
            </a:r>
            <a:r>
              <a:rPr lang="fr-FR" dirty="0"/>
              <a:t> </a:t>
            </a:r>
            <a:r>
              <a:rPr lang="fr-FR" dirty="0" err="1"/>
              <a:t>cost</a:t>
            </a:r>
            <a:endParaRPr lang="fr-FR" dirty="0"/>
          </a:p>
          <a:p>
            <a:pPr marL="285750" indent="-285750">
              <a:buFont typeface="Arial" panose="020B0604020202020204" pitchFamily="34" charset="0"/>
              <a:buChar char="•"/>
            </a:pPr>
            <a:r>
              <a:rPr lang="fr-FR" dirty="0" err="1"/>
              <a:t>Maybe</a:t>
            </a:r>
            <a:r>
              <a:rPr lang="fr-FR" dirty="0"/>
              <a:t> </a:t>
            </a:r>
            <a:r>
              <a:rPr lang="fr-FR" dirty="0" err="1"/>
              <a:t>is</a:t>
            </a:r>
            <a:r>
              <a:rPr lang="fr-FR" dirty="0"/>
              <a:t> not the best architecture </a:t>
            </a:r>
            <a:r>
              <a:rPr lang="fr-FR" dirty="0" err="1"/>
              <a:t>ever</a:t>
            </a:r>
            <a:endParaRPr lang="fr-FR" dirty="0"/>
          </a:p>
        </p:txBody>
      </p:sp>
    </p:spTree>
    <p:extLst>
      <p:ext uri="{BB962C8B-B14F-4D97-AF65-F5344CB8AC3E}">
        <p14:creationId xmlns:p14="http://schemas.microsoft.com/office/powerpoint/2010/main" val="39890016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Mixture of experts (MOE)</a:t>
            </a:r>
            <a:endParaRPr lang="fr-FR" dirty="0"/>
          </a:p>
        </p:txBody>
      </p:sp>
      <p:pic>
        <p:nvPicPr>
          <p:cNvPr id="5" name="Immagine 4">
            <a:extLst>
              <a:ext uri="{FF2B5EF4-FFF2-40B4-BE49-F238E27FC236}">
                <a16:creationId xmlns:a16="http://schemas.microsoft.com/office/drawing/2014/main" id="{9A9BF1BA-D321-E363-20D9-A197CAE79AC9}"/>
              </a:ext>
            </a:extLst>
          </p:cNvPr>
          <p:cNvPicPr>
            <a:picLocks noChangeAspect="1"/>
          </p:cNvPicPr>
          <p:nvPr/>
        </p:nvPicPr>
        <p:blipFill>
          <a:blip r:embed="rId3"/>
          <a:stretch>
            <a:fillRect/>
          </a:stretch>
        </p:blipFill>
        <p:spPr>
          <a:xfrm>
            <a:off x="5253644" y="997109"/>
            <a:ext cx="6481187" cy="3089701"/>
          </a:xfrm>
          <a:prstGeom prst="rect">
            <a:avLst/>
          </a:prstGeom>
        </p:spPr>
      </p:pic>
      <p:sp>
        <p:nvSpPr>
          <p:cNvPr id="6" name="CasellaDiTesto 5">
            <a:extLst>
              <a:ext uri="{FF2B5EF4-FFF2-40B4-BE49-F238E27FC236}">
                <a16:creationId xmlns:a16="http://schemas.microsoft.com/office/drawing/2014/main" id="{D165C2C5-47D2-DD48-AAAE-CABE7FAA28E7}"/>
              </a:ext>
            </a:extLst>
          </p:cNvPr>
          <p:cNvSpPr txBox="1"/>
          <p:nvPr/>
        </p:nvSpPr>
        <p:spPr>
          <a:xfrm>
            <a:off x="457169" y="2080294"/>
            <a:ext cx="43971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GPT-4 and other new LLMs are MOEs</a:t>
            </a:r>
          </a:p>
          <a:p>
            <a:pPr marL="285750" indent="-285750">
              <a:buFont typeface="Arial" panose="020B0604020202020204" pitchFamily="34" charset="0"/>
              <a:buChar char="•"/>
            </a:pPr>
            <a:r>
              <a:rPr lang="en-US" dirty="0"/>
              <a:t>MOEs are computationally more efficient and they are showing promising results</a:t>
            </a:r>
          </a:p>
        </p:txBody>
      </p:sp>
    </p:spTree>
    <p:extLst>
      <p:ext uri="{BB962C8B-B14F-4D97-AF65-F5344CB8AC3E}">
        <p14:creationId xmlns:p14="http://schemas.microsoft.com/office/powerpoint/2010/main" val="2447978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Maybe is the still beloved Convolution</a:t>
            </a:r>
            <a:endParaRPr lang="fr-FR" dirty="0"/>
          </a:p>
        </p:txBody>
      </p:sp>
      <p:sp>
        <p:nvSpPr>
          <p:cNvPr id="3" name="ZoneTexte 2">
            <a:extLst>
              <a:ext uri="{FF2B5EF4-FFF2-40B4-BE49-F238E27FC236}">
                <a16:creationId xmlns:a16="http://schemas.microsoft.com/office/drawing/2014/main" id="{EF3389BC-C6CE-6FF8-13BD-A9768A350B77}"/>
              </a:ext>
            </a:extLst>
          </p:cNvPr>
          <p:cNvSpPr txBox="1"/>
          <p:nvPr/>
        </p:nvSpPr>
        <p:spPr>
          <a:xfrm>
            <a:off x="625642" y="1299411"/>
            <a:ext cx="439553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Breaking the quadratic barrier is a key step towards new possibilities for deep learning, such as using entire textbooks as context, generating long-form music or processing gigapixel scale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early application of the Hyena architecture is </a:t>
            </a:r>
            <a:r>
              <a:rPr lang="en-US" dirty="0" err="1"/>
              <a:t>HyenaDNA</a:t>
            </a:r>
            <a:r>
              <a:rPr lang="en-US" dirty="0"/>
              <a:t>, a new foundation model for genomics out of Stanford.</a:t>
            </a:r>
            <a:endParaRPr lang="fr-FR" dirty="0"/>
          </a:p>
        </p:txBody>
      </p:sp>
      <p:pic>
        <p:nvPicPr>
          <p:cNvPr id="6" name="Image 5">
            <a:extLst>
              <a:ext uri="{FF2B5EF4-FFF2-40B4-BE49-F238E27FC236}">
                <a16:creationId xmlns:a16="http://schemas.microsoft.com/office/drawing/2014/main" id="{C5721376-E6BD-559C-3AD3-7BA2535D65B4}"/>
              </a:ext>
            </a:extLst>
          </p:cNvPr>
          <p:cNvPicPr>
            <a:picLocks noChangeAspect="1"/>
          </p:cNvPicPr>
          <p:nvPr/>
        </p:nvPicPr>
        <p:blipFill>
          <a:blip r:embed="rId3"/>
          <a:stretch>
            <a:fillRect/>
          </a:stretch>
        </p:blipFill>
        <p:spPr>
          <a:xfrm>
            <a:off x="6222087" y="690672"/>
            <a:ext cx="5344271" cy="2553056"/>
          </a:xfrm>
          <a:prstGeom prst="rect">
            <a:avLst/>
          </a:prstGeom>
        </p:spPr>
      </p:pic>
      <p:pic>
        <p:nvPicPr>
          <p:cNvPr id="8" name="Image 7">
            <a:extLst>
              <a:ext uri="{FF2B5EF4-FFF2-40B4-BE49-F238E27FC236}">
                <a16:creationId xmlns:a16="http://schemas.microsoft.com/office/drawing/2014/main" id="{146293A7-DD13-A68D-1422-24008591C33B}"/>
              </a:ext>
            </a:extLst>
          </p:cNvPr>
          <p:cNvPicPr>
            <a:picLocks noChangeAspect="1"/>
          </p:cNvPicPr>
          <p:nvPr/>
        </p:nvPicPr>
        <p:blipFill>
          <a:blip r:embed="rId4"/>
          <a:stretch>
            <a:fillRect/>
          </a:stretch>
        </p:blipFill>
        <p:spPr>
          <a:xfrm>
            <a:off x="6096000" y="3417757"/>
            <a:ext cx="5877745" cy="2619741"/>
          </a:xfrm>
          <a:prstGeom prst="rect">
            <a:avLst/>
          </a:prstGeom>
        </p:spPr>
      </p:pic>
    </p:spTree>
    <p:extLst>
      <p:ext uri="{BB962C8B-B14F-4D97-AF65-F5344CB8AC3E}">
        <p14:creationId xmlns:p14="http://schemas.microsoft.com/office/powerpoint/2010/main" val="27742214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Spiking NN</a:t>
            </a:r>
            <a:endParaRPr lang="fr-FR" dirty="0"/>
          </a:p>
        </p:txBody>
      </p:sp>
      <p:pic>
        <p:nvPicPr>
          <p:cNvPr id="1026" name="Picture 2" descr="Spiking Neural Networks, A Tutorial on Spiking Neural Networks for Beginners">
            <a:extLst>
              <a:ext uri="{FF2B5EF4-FFF2-40B4-BE49-F238E27FC236}">
                <a16:creationId xmlns:a16="http://schemas.microsoft.com/office/drawing/2014/main" id="{B9E52891-E9F4-AF64-B4A9-472B536BB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678" y="1655965"/>
            <a:ext cx="6772275" cy="278130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F03EF1B-B5C4-F175-BB3F-1B280A3CF944}"/>
              </a:ext>
            </a:extLst>
          </p:cNvPr>
          <p:cNvSpPr txBox="1"/>
          <p:nvPr/>
        </p:nvSpPr>
        <p:spPr>
          <a:xfrm>
            <a:off x="407607" y="1753953"/>
            <a:ext cx="443891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neuron fires when the membrane potential hits the threshold, sending a signal to </a:t>
            </a:r>
            <a:r>
              <a:rPr lang="en-US" dirty="0" err="1"/>
              <a:t>neighbouring</a:t>
            </a:r>
            <a:r>
              <a:rPr lang="en-US" dirty="0"/>
              <a:t> neurons, which increase or decrease their potentials in response to the signal.</a:t>
            </a:r>
          </a:p>
          <a:p>
            <a:pPr marL="285750" indent="-285750">
              <a:buFont typeface="Arial" panose="020B0604020202020204" pitchFamily="34" charset="0"/>
              <a:buChar char="•"/>
            </a:pPr>
            <a:r>
              <a:rPr lang="en-US" dirty="0"/>
              <a:t>rather than working with continually changing time values as ANN does, SNN works with discrete events that happen at defined times.</a:t>
            </a:r>
          </a:p>
        </p:txBody>
      </p:sp>
    </p:spTree>
    <p:extLst>
      <p:ext uri="{BB962C8B-B14F-4D97-AF65-F5344CB8AC3E}">
        <p14:creationId xmlns:p14="http://schemas.microsoft.com/office/powerpoint/2010/main" val="2483696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Liquid NN</a:t>
            </a:r>
            <a:endParaRPr lang="fr-FR" dirty="0"/>
          </a:p>
        </p:txBody>
      </p:sp>
      <p:pic>
        <p:nvPicPr>
          <p:cNvPr id="3" name="Immagine 2">
            <a:extLst>
              <a:ext uri="{FF2B5EF4-FFF2-40B4-BE49-F238E27FC236}">
                <a16:creationId xmlns:a16="http://schemas.microsoft.com/office/drawing/2014/main" id="{5D544B8E-4DD9-62DE-9F38-2628152FF871}"/>
              </a:ext>
            </a:extLst>
          </p:cNvPr>
          <p:cNvPicPr>
            <a:picLocks noChangeAspect="1"/>
          </p:cNvPicPr>
          <p:nvPr/>
        </p:nvPicPr>
        <p:blipFill>
          <a:blip r:embed="rId3"/>
          <a:stretch>
            <a:fillRect/>
          </a:stretch>
        </p:blipFill>
        <p:spPr>
          <a:xfrm>
            <a:off x="5259768" y="2014226"/>
            <a:ext cx="6524625" cy="1809750"/>
          </a:xfrm>
          <a:prstGeom prst="rect">
            <a:avLst/>
          </a:prstGeom>
        </p:spPr>
      </p:pic>
      <p:sp>
        <p:nvSpPr>
          <p:cNvPr id="5" name="CasellaDiTesto 4">
            <a:extLst>
              <a:ext uri="{FF2B5EF4-FFF2-40B4-BE49-F238E27FC236}">
                <a16:creationId xmlns:a16="http://schemas.microsoft.com/office/drawing/2014/main" id="{78506B49-208B-0404-CE0C-F9408EFB1AE0}"/>
              </a:ext>
            </a:extLst>
          </p:cNvPr>
          <p:cNvSpPr txBox="1"/>
          <p:nvPr/>
        </p:nvSpPr>
        <p:spPr>
          <a:xfrm>
            <a:off x="407607" y="2083393"/>
            <a:ext cx="440574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built by ordinary differential equations (ODEs)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performant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are neural networks that can stay adaptable, even after training– author says</a:t>
            </a:r>
          </a:p>
        </p:txBody>
      </p:sp>
    </p:spTree>
    <p:extLst>
      <p:ext uri="{BB962C8B-B14F-4D97-AF65-F5344CB8AC3E}">
        <p14:creationId xmlns:p14="http://schemas.microsoft.com/office/powerpoint/2010/main" val="42119196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a:t>
            </a:r>
            <a:endParaRPr lang="fr-FR" dirty="0"/>
          </a:p>
        </p:txBody>
      </p:sp>
      <p:pic>
        <p:nvPicPr>
          <p:cNvPr id="22530" name="Picture 2" descr="brain like neural network">
            <a:extLst>
              <a:ext uri="{FF2B5EF4-FFF2-40B4-BE49-F238E27FC236}">
                <a16:creationId xmlns:a16="http://schemas.microsoft.com/office/drawing/2014/main" id="{50D38050-5688-088B-AFA7-47D54978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399" y="1889118"/>
            <a:ext cx="6667500" cy="2219325"/>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5AAC4642-17DA-FBCA-94D3-41FE55BC1E17}"/>
              </a:ext>
            </a:extLst>
          </p:cNvPr>
          <p:cNvSpPr txBox="1"/>
          <p:nvPr/>
        </p:nvSpPr>
        <p:spPr>
          <a:xfrm>
            <a:off x="329101" y="2078182"/>
            <a:ext cx="465512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Neural systems during development must organize themselves.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they must optimize the passage of information in the network</a:t>
            </a:r>
          </a:p>
        </p:txBody>
      </p:sp>
    </p:spTree>
    <p:extLst>
      <p:ext uri="{BB962C8B-B14F-4D97-AF65-F5344CB8AC3E}">
        <p14:creationId xmlns:p14="http://schemas.microsoft.com/office/powerpoint/2010/main" val="528801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89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a:t>
            </a:r>
            <a:endParaRPr lang="fr-FR" dirty="0"/>
          </a:p>
        </p:txBody>
      </p:sp>
      <p:sp>
        <p:nvSpPr>
          <p:cNvPr id="3" name="CasellaDiTesto 2">
            <a:extLst>
              <a:ext uri="{FF2B5EF4-FFF2-40B4-BE49-F238E27FC236}">
                <a16:creationId xmlns:a16="http://schemas.microsoft.com/office/drawing/2014/main" id="{5AAC4642-17DA-FBCA-94D3-41FE55BC1E17}"/>
              </a:ext>
            </a:extLst>
          </p:cNvPr>
          <p:cNvSpPr txBox="1"/>
          <p:nvPr/>
        </p:nvSpPr>
        <p:spPr>
          <a:xfrm>
            <a:off x="329102" y="2078181"/>
            <a:ext cx="361113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Not all connections are necessary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in account the distance in the structure</a:t>
            </a:r>
          </a:p>
        </p:txBody>
      </p:sp>
      <p:pic>
        <p:nvPicPr>
          <p:cNvPr id="7170" name="Picture 2" descr="brain like neural network">
            <a:extLst>
              <a:ext uri="{FF2B5EF4-FFF2-40B4-BE49-F238E27FC236}">
                <a16:creationId xmlns:a16="http://schemas.microsoft.com/office/drawing/2014/main" id="{9F4B74A8-A8B4-D2B6-F288-8CE9BE4CE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2722" y="918968"/>
            <a:ext cx="796290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52AD3FFE-03EB-02EF-FFD4-15B1B1DA9399}"/>
              </a:ext>
            </a:extLst>
          </p:cNvPr>
          <p:cNvPicPr>
            <a:picLocks noChangeAspect="1"/>
          </p:cNvPicPr>
          <p:nvPr/>
        </p:nvPicPr>
        <p:blipFill>
          <a:blip r:embed="rId4"/>
          <a:stretch>
            <a:fillRect/>
          </a:stretch>
        </p:blipFill>
        <p:spPr>
          <a:xfrm>
            <a:off x="4428606" y="3386502"/>
            <a:ext cx="6328063" cy="3179669"/>
          </a:xfrm>
          <a:prstGeom prst="rect">
            <a:avLst/>
          </a:prstGeom>
        </p:spPr>
      </p:pic>
    </p:spTree>
    <p:extLst>
      <p:ext uri="{BB962C8B-B14F-4D97-AF65-F5344CB8AC3E}">
        <p14:creationId xmlns:p14="http://schemas.microsoft.com/office/powerpoint/2010/main" val="12149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fr-FR" sz="3000" dirty="0"/>
              <a:t>How a computer analyze language?</a:t>
            </a:r>
            <a:endParaRPr lang="fr-FR" dirty="0"/>
          </a:p>
        </p:txBody>
      </p:sp>
      <p:sp>
        <p:nvSpPr>
          <p:cNvPr id="5" name="ZoneTexte 4">
            <a:extLst>
              <a:ext uri="{FF2B5EF4-FFF2-40B4-BE49-F238E27FC236}">
                <a16:creationId xmlns:a16="http://schemas.microsoft.com/office/drawing/2014/main" id="{D3730388-BFB2-4030-6324-0B41AC987F56}"/>
              </a:ext>
            </a:extLst>
          </p:cNvPr>
          <p:cNvSpPr txBox="1"/>
          <p:nvPr/>
        </p:nvSpPr>
        <p:spPr>
          <a:xfrm>
            <a:off x="407607" y="856706"/>
            <a:ext cx="7023919" cy="646331"/>
          </a:xfrm>
          <a:prstGeom prst="rect">
            <a:avLst/>
          </a:prstGeom>
          <a:noFill/>
        </p:spPr>
        <p:txBody>
          <a:bodyPr wrap="square">
            <a:spAutoFit/>
          </a:bodyPr>
          <a:lstStyle/>
          <a:p>
            <a:r>
              <a:rPr lang="en-US" dirty="0"/>
              <a:t>“The limits of my language mean the limits of my world.” —Ludwig Wittgenstein</a:t>
            </a:r>
            <a:endParaRPr lang="fr-FR" dirty="0"/>
          </a:p>
        </p:txBody>
      </p:sp>
      <p:pic>
        <p:nvPicPr>
          <p:cNvPr id="7" name="Image 6">
            <a:extLst>
              <a:ext uri="{FF2B5EF4-FFF2-40B4-BE49-F238E27FC236}">
                <a16:creationId xmlns:a16="http://schemas.microsoft.com/office/drawing/2014/main" id="{0A8BF2AC-37AF-8C7A-0A11-A2BAFC359D63}"/>
              </a:ext>
            </a:extLst>
          </p:cNvPr>
          <p:cNvPicPr>
            <a:picLocks noChangeAspect="1"/>
          </p:cNvPicPr>
          <p:nvPr/>
        </p:nvPicPr>
        <p:blipFill>
          <a:blip r:embed="rId3"/>
          <a:stretch>
            <a:fillRect/>
          </a:stretch>
        </p:blipFill>
        <p:spPr>
          <a:xfrm>
            <a:off x="5067084" y="1963136"/>
            <a:ext cx="6935535" cy="2408907"/>
          </a:xfrm>
          <a:prstGeom prst="rect">
            <a:avLst/>
          </a:prstGeom>
        </p:spPr>
      </p:pic>
      <p:sp>
        <p:nvSpPr>
          <p:cNvPr id="8" name="ZoneTexte 7">
            <a:extLst>
              <a:ext uri="{FF2B5EF4-FFF2-40B4-BE49-F238E27FC236}">
                <a16:creationId xmlns:a16="http://schemas.microsoft.com/office/drawing/2014/main" id="{7B29C800-AC2F-DAD0-ACE3-D4EB8D00C4A1}"/>
              </a:ext>
            </a:extLst>
          </p:cNvPr>
          <p:cNvSpPr txBox="1"/>
          <p:nvPr/>
        </p:nvSpPr>
        <p:spPr>
          <a:xfrm>
            <a:off x="530942" y="1963136"/>
            <a:ext cx="3805084" cy="2308324"/>
          </a:xfrm>
          <a:prstGeom prst="rect">
            <a:avLst/>
          </a:prstGeom>
          <a:noFill/>
        </p:spPr>
        <p:txBody>
          <a:bodyPr wrap="square" rtlCol="0">
            <a:spAutoFit/>
          </a:bodyPr>
          <a:lstStyle/>
          <a:p>
            <a:pPr marL="285750" indent="-285750">
              <a:buFont typeface="Arial" panose="020B0604020202020204" pitchFamily="34" charset="0"/>
              <a:buChar char="•"/>
            </a:pPr>
            <a:r>
              <a:rPr lang="fr-FR" dirty="0" err="1"/>
              <a:t>Statistical</a:t>
            </a:r>
            <a:r>
              <a:rPr lang="fr-FR" dirty="0"/>
              <a:t> </a:t>
            </a:r>
            <a:r>
              <a:rPr lang="fr-FR" dirty="0" err="1"/>
              <a:t>language</a:t>
            </a:r>
            <a:r>
              <a:rPr lang="fr-FR" dirty="0"/>
              <a:t> </a:t>
            </a:r>
            <a:r>
              <a:rPr lang="fr-FR" dirty="0" err="1"/>
              <a:t>models</a:t>
            </a:r>
            <a:r>
              <a:rPr lang="fr-FR" dirty="0"/>
              <a:t> (SLM)</a:t>
            </a:r>
          </a:p>
          <a:p>
            <a:pPr marL="285750" indent="-285750">
              <a:buFont typeface="Arial" panose="020B0604020202020204" pitchFamily="34" charset="0"/>
              <a:buChar char="•"/>
            </a:pPr>
            <a:r>
              <a:rPr lang="fr-FR" dirty="0"/>
              <a:t>Neural </a:t>
            </a:r>
            <a:r>
              <a:rPr lang="fr-FR" dirty="0" err="1"/>
              <a:t>language</a:t>
            </a:r>
            <a:r>
              <a:rPr lang="fr-FR" dirty="0"/>
              <a:t> </a:t>
            </a:r>
            <a:r>
              <a:rPr lang="fr-FR" dirty="0" err="1"/>
              <a:t>models</a:t>
            </a:r>
            <a:r>
              <a:rPr lang="fr-FR" dirty="0"/>
              <a:t> (NLM)</a:t>
            </a:r>
          </a:p>
          <a:p>
            <a:pPr marL="285750" indent="-285750">
              <a:buFont typeface="Arial" panose="020B0604020202020204" pitchFamily="34" charset="0"/>
              <a:buChar char="•"/>
            </a:pPr>
            <a:r>
              <a:rPr lang="fr-FR" dirty="0"/>
              <a:t>Pre-</a:t>
            </a:r>
            <a:r>
              <a:rPr lang="fr-FR" dirty="0" err="1"/>
              <a:t>trained</a:t>
            </a:r>
            <a:r>
              <a:rPr lang="fr-FR" dirty="0"/>
              <a:t> </a:t>
            </a:r>
            <a:r>
              <a:rPr lang="fr-FR" dirty="0" err="1"/>
              <a:t>language</a:t>
            </a:r>
            <a:r>
              <a:rPr lang="fr-FR" dirty="0"/>
              <a:t> </a:t>
            </a:r>
            <a:r>
              <a:rPr lang="fr-FR" dirty="0" err="1"/>
              <a:t>models</a:t>
            </a:r>
            <a:r>
              <a:rPr lang="fr-FR" dirty="0"/>
              <a:t> (PLM).</a:t>
            </a:r>
          </a:p>
          <a:p>
            <a:pPr marL="285750" indent="-285750">
              <a:buFont typeface="Arial" panose="020B0604020202020204" pitchFamily="34" charset="0"/>
              <a:buChar char="•"/>
            </a:pPr>
            <a:r>
              <a:rPr lang="fr-FR" dirty="0"/>
              <a:t>Large </a:t>
            </a:r>
            <a:r>
              <a:rPr lang="fr-FR" dirty="0" err="1"/>
              <a:t>language</a:t>
            </a:r>
            <a:r>
              <a:rPr lang="fr-FR" dirty="0"/>
              <a:t> </a:t>
            </a:r>
            <a:r>
              <a:rPr lang="fr-FR" dirty="0" err="1"/>
              <a:t>models</a:t>
            </a:r>
            <a:r>
              <a:rPr lang="fr-FR" dirty="0"/>
              <a:t> (LLM)</a:t>
            </a:r>
          </a:p>
        </p:txBody>
      </p:sp>
      <p:sp>
        <p:nvSpPr>
          <p:cNvPr id="3" name="Freccia a destra 2">
            <a:extLst>
              <a:ext uri="{FF2B5EF4-FFF2-40B4-BE49-F238E27FC236}">
                <a16:creationId xmlns:a16="http://schemas.microsoft.com/office/drawing/2014/main" id="{78A162A7-5919-AE51-3709-7A3E1E0BEA1F}"/>
              </a:ext>
            </a:extLst>
          </p:cNvPr>
          <p:cNvSpPr/>
          <p:nvPr/>
        </p:nvSpPr>
        <p:spPr>
          <a:xfrm>
            <a:off x="10510056" y="4493395"/>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ccia a destra 5">
            <a:extLst>
              <a:ext uri="{FF2B5EF4-FFF2-40B4-BE49-F238E27FC236}">
                <a16:creationId xmlns:a16="http://schemas.microsoft.com/office/drawing/2014/main" id="{0B2D4C93-A5D6-86D3-8E47-6976C69BDD53}"/>
              </a:ext>
            </a:extLst>
          </p:cNvPr>
          <p:cNvSpPr/>
          <p:nvPr/>
        </p:nvSpPr>
        <p:spPr>
          <a:xfrm rot="10800000">
            <a:off x="7819504" y="4502985"/>
            <a:ext cx="1019695" cy="677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sellaDiTesto 8">
            <a:extLst>
              <a:ext uri="{FF2B5EF4-FFF2-40B4-BE49-F238E27FC236}">
                <a16:creationId xmlns:a16="http://schemas.microsoft.com/office/drawing/2014/main" id="{378F9A9D-753F-FEB4-D2C5-9A80D918DEBF}"/>
              </a:ext>
            </a:extLst>
          </p:cNvPr>
          <p:cNvSpPr txBox="1"/>
          <p:nvPr/>
        </p:nvSpPr>
        <p:spPr>
          <a:xfrm>
            <a:off x="9044247" y="4502985"/>
            <a:ext cx="1465809" cy="461665"/>
          </a:xfrm>
          <a:prstGeom prst="rect">
            <a:avLst/>
          </a:prstGeom>
          <a:noFill/>
        </p:spPr>
        <p:txBody>
          <a:bodyPr wrap="square" rtlCol="0">
            <a:spAutoFit/>
          </a:bodyPr>
          <a:lstStyle/>
          <a:p>
            <a:pPr algn="ctr"/>
            <a:r>
              <a:rPr lang="en-US" sz="2400" dirty="0"/>
              <a:t>AI</a:t>
            </a:r>
          </a:p>
        </p:txBody>
      </p:sp>
    </p:spTree>
    <p:extLst>
      <p:ext uri="{BB962C8B-B14F-4D97-AF65-F5344CB8AC3E}">
        <p14:creationId xmlns:p14="http://schemas.microsoft.com/office/powerpoint/2010/main" val="4023075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90</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 3D constriction</a:t>
            </a:r>
            <a:endParaRPr lang="fr-FR" dirty="0"/>
          </a:p>
        </p:txBody>
      </p:sp>
      <p:pic>
        <p:nvPicPr>
          <p:cNvPr id="23554" name="Picture 2" descr="brain like neural network">
            <a:extLst>
              <a:ext uri="{FF2B5EF4-FFF2-40B4-BE49-F238E27FC236}">
                <a16:creationId xmlns:a16="http://schemas.microsoft.com/office/drawing/2014/main" id="{8D75E550-C6D4-639B-0DC2-91BA7341B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111" y="1667567"/>
            <a:ext cx="83343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brain like neural network">
            <a:extLst>
              <a:ext uri="{FF2B5EF4-FFF2-40B4-BE49-F238E27FC236}">
                <a16:creationId xmlns:a16="http://schemas.microsoft.com/office/drawing/2014/main" id="{0716F027-D966-9392-06D2-AD7547317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790" y="3429000"/>
            <a:ext cx="6684905" cy="2468436"/>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17345390-9E95-2BDB-311C-3C691D172397}"/>
              </a:ext>
            </a:extLst>
          </p:cNvPr>
          <p:cNvSpPr txBox="1"/>
          <p:nvPr/>
        </p:nvSpPr>
        <p:spPr>
          <a:xfrm>
            <a:off x="598515" y="1795549"/>
            <a:ext cx="334171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L1 (or Lasso) this pushes the weights of the less important connections toward zero inducing sparsity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is the same the regularization term is associated with distance in a 3D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network has to optimize within-network communication</a:t>
            </a:r>
          </a:p>
        </p:txBody>
      </p:sp>
    </p:spTree>
    <p:extLst>
      <p:ext uri="{BB962C8B-B14F-4D97-AF65-F5344CB8AC3E}">
        <p14:creationId xmlns:p14="http://schemas.microsoft.com/office/powerpoint/2010/main" val="992041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91</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The convergent evolution of primates and AI: Modularity</a:t>
            </a:r>
            <a:endParaRPr lang="fr-FR" dirty="0"/>
          </a:p>
        </p:txBody>
      </p:sp>
      <p:pic>
        <p:nvPicPr>
          <p:cNvPr id="22530" name="Picture 2" descr="brain inspired neural networks">
            <a:extLst>
              <a:ext uri="{FF2B5EF4-FFF2-40B4-BE49-F238E27FC236}">
                <a16:creationId xmlns:a16="http://schemas.microsoft.com/office/drawing/2014/main" id="{01ED5152-36E3-8CBD-390C-8FB0DF901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118" y="1067974"/>
            <a:ext cx="5186882" cy="4238424"/>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BC5FC21-8C75-88AB-893D-B458814B760F}"/>
              </a:ext>
            </a:extLst>
          </p:cNvPr>
          <p:cNvSpPr txBox="1"/>
          <p:nvPr/>
        </p:nvSpPr>
        <p:spPr>
          <a:xfrm>
            <a:off x="764770" y="1695796"/>
            <a:ext cx="5094795"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Modularity</a:t>
            </a:r>
            <a:r>
              <a:rPr lang="en-US" dirty="0"/>
              <a:t>. is a measure of the division of a network into modules (usually called clusters or communities).</a:t>
            </a:r>
          </a:p>
          <a:p>
            <a:pPr marL="285750" indent="-285750">
              <a:buFont typeface="Arial" panose="020B0604020202020204" pitchFamily="34" charset="0"/>
              <a:buChar char="•"/>
            </a:pPr>
            <a:r>
              <a:rPr lang="en-US" b="1" dirty="0"/>
              <a:t>Small world network</a:t>
            </a:r>
            <a:r>
              <a:rPr lang="en-US" dirty="0"/>
              <a:t>. A graph characterized by a high clustering coefficient and low distances</a:t>
            </a:r>
          </a:p>
        </p:txBody>
      </p:sp>
      <p:pic>
        <p:nvPicPr>
          <p:cNvPr id="24578" name="Picture 2" descr="A balanced modularity maximization link prediction model in social networks  - ScienceDirect">
            <a:extLst>
              <a:ext uri="{FF2B5EF4-FFF2-40B4-BE49-F238E27FC236}">
                <a16:creationId xmlns:a16="http://schemas.microsoft.com/office/drawing/2014/main" id="{0985ADCB-B4BF-456A-B657-472CB683C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06" y="4072313"/>
            <a:ext cx="6907594" cy="230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170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92</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 small world</a:t>
            </a:r>
            <a:endParaRPr lang="fr-FR" dirty="0"/>
          </a:p>
        </p:txBody>
      </p:sp>
      <p:sp>
        <p:nvSpPr>
          <p:cNvPr id="3" name="CasellaDiTesto 2">
            <a:extLst>
              <a:ext uri="{FF2B5EF4-FFF2-40B4-BE49-F238E27FC236}">
                <a16:creationId xmlns:a16="http://schemas.microsoft.com/office/drawing/2014/main" id="{06CA890D-A7BC-86C4-72F7-055EAF4A662B}"/>
              </a:ext>
            </a:extLst>
          </p:cNvPr>
          <p:cNvSpPr txBox="1"/>
          <p:nvPr/>
        </p:nvSpPr>
        <p:spPr>
          <a:xfrm>
            <a:off x="764771" y="1314445"/>
            <a:ext cx="5094795"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Modularity</a:t>
            </a:r>
            <a:r>
              <a:rPr lang="en-US" dirty="0"/>
              <a:t>. is a measure of the division of a network into modules (usually called clusters or communities).</a:t>
            </a:r>
          </a:p>
          <a:p>
            <a:pPr marL="285750" indent="-285750">
              <a:buFont typeface="Arial" panose="020B0604020202020204" pitchFamily="34" charset="0"/>
              <a:buChar char="•"/>
            </a:pPr>
            <a:r>
              <a:rPr lang="en-US" b="1" dirty="0"/>
              <a:t>Small world network</a:t>
            </a:r>
            <a:r>
              <a:rPr lang="en-US" dirty="0"/>
              <a:t>. A graph characterized by a high clustering coefficient and low distances</a:t>
            </a:r>
          </a:p>
        </p:txBody>
      </p:sp>
      <p:pic>
        <p:nvPicPr>
          <p:cNvPr id="21506" name="Picture 2" descr="brain inspired neural networks">
            <a:extLst>
              <a:ext uri="{FF2B5EF4-FFF2-40B4-BE49-F238E27FC236}">
                <a16:creationId xmlns:a16="http://schemas.microsoft.com/office/drawing/2014/main" id="{22FF52B8-CAFE-F216-F568-411711345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8112" y="755921"/>
            <a:ext cx="4533900" cy="581025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brain inspired neural networks">
            <a:extLst>
              <a:ext uri="{FF2B5EF4-FFF2-40B4-BE49-F238E27FC236}">
                <a16:creationId xmlns:a16="http://schemas.microsoft.com/office/drawing/2014/main" id="{02E721B3-AA72-0B46-F2DD-8C723F75BF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627"/>
          <a:stretch/>
        </p:blipFill>
        <p:spPr bwMode="auto">
          <a:xfrm>
            <a:off x="1122500" y="3253967"/>
            <a:ext cx="3948263" cy="1685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rain inspired neural networks">
            <a:extLst>
              <a:ext uri="{FF2B5EF4-FFF2-40B4-BE49-F238E27FC236}">
                <a16:creationId xmlns:a16="http://schemas.microsoft.com/office/drawing/2014/main" id="{79367D18-A767-8F3F-C468-6B23213875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600"/>
          <a:stretch/>
        </p:blipFill>
        <p:spPr bwMode="auto">
          <a:xfrm>
            <a:off x="1045217" y="4880246"/>
            <a:ext cx="45339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692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93</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Taking inspiration from the brain: functional clustering and mixed selectivity</a:t>
            </a:r>
            <a:endParaRPr lang="fr-FR" dirty="0"/>
          </a:p>
        </p:txBody>
      </p:sp>
      <p:pic>
        <p:nvPicPr>
          <p:cNvPr id="20482" name="Picture 2" descr="brain inspired neural networks">
            <a:extLst>
              <a:ext uri="{FF2B5EF4-FFF2-40B4-BE49-F238E27FC236}">
                <a16:creationId xmlns:a16="http://schemas.microsoft.com/office/drawing/2014/main" id="{AC88A827-9355-1F32-3F4E-F8D405846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2" y="862897"/>
            <a:ext cx="83343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brain inspired neural networks">
            <a:extLst>
              <a:ext uri="{FF2B5EF4-FFF2-40B4-BE49-F238E27FC236}">
                <a16:creationId xmlns:a16="http://schemas.microsoft.com/office/drawing/2014/main" id="{0788D2F4-BB2C-DE52-E090-D979D219F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2" y="3513997"/>
            <a:ext cx="8334375"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7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94</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Will AI take my job?</a:t>
            </a:r>
            <a:endParaRPr lang="fr-FR" dirty="0"/>
          </a:p>
        </p:txBody>
      </p:sp>
      <p:sp>
        <p:nvSpPr>
          <p:cNvPr id="3" name="CasellaDiTesto 2">
            <a:extLst>
              <a:ext uri="{FF2B5EF4-FFF2-40B4-BE49-F238E27FC236}">
                <a16:creationId xmlns:a16="http://schemas.microsoft.com/office/drawing/2014/main" id="{93712BB3-C843-1D8A-15F1-451AC0B887F3}"/>
              </a:ext>
            </a:extLst>
          </p:cNvPr>
          <p:cNvSpPr txBox="1"/>
          <p:nvPr/>
        </p:nvSpPr>
        <p:spPr>
          <a:xfrm>
            <a:off x="598517" y="1163782"/>
            <a:ext cx="42893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Employers anticipate a structural </a:t>
            </a:r>
            <a:r>
              <a:rPr lang="en-US" dirty="0" err="1"/>
              <a:t>labour</a:t>
            </a:r>
            <a:r>
              <a:rPr lang="en-US" dirty="0"/>
              <a:t> market churn of 23% of jobs in the next five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largest losses are expected in administrative roles and in traditional security, factory and commerce roles.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Analytical thinking and creative thinking remain the most important skills for workers in 2023</a:t>
            </a:r>
          </a:p>
        </p:txBody>
      </p:sp>
      <p:pic>
        <p:nvPicPr>
          <p:cNvPr id="18436" name="Picture 4" descr="GPT-4 and the Future of Work: Will AI Replace Human Workers?">
            <a:extLst>
              <a:ext uri="{FF2B5EF4-FFF2-40B4-BE49-F238E27FC236}">
                <a16:creationId xmlns:a16="http://schemas.microsoft.com/office/drawing/2014/main" id="{55043477-1FAF-D754-DBF9-94F1B1D8C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792" y="997527"/>
            <a:ext cx="7136208" cy="296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896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95</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AI fuel climate change</a:t>
            </a:r>
            <a:endParaRPr lang="fr-FR" dirty="0"/>
          </a:p>
        </p:txBody>
      </p:sp>
      <p:pic>
        <p:nvPicPr>
          <p:cNvPr id="18434" name="Picture 2" descr="Generative AI Fuels Climate Change">
            <a:extLst>
              <a:ext uri="{FF2B5EF4-FFF2-40B4-BE49-F238E27FC236}">
                <a16:creationId xmlns:a16="http://schemas.microsoft.com/office/drawing/2014/main" id="{444F6F9E-B0AD-E0A9-75E8-DB0219087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80" y="1545734"/>
            <a:ext cx="4562475" cy="353377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arbon dioxide emission by artificial intelligence">
            <a:extLst>
              <a:ext uri="{FF2B5EF4-FFF2-40B4-BE49-F238E27FC236}">
                <a16:creationId xmlns:a16="http://schemas.microsoft.com/office/drawing/2014/main" id="{5E3E6B5E-1BAF-C3FA-6F0B-EA80E4E86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434" y="1645746"/>
            <a:ext cx="55149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418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96</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AI fuel climate change</a:t>
            </a:r>
            <a:endParaRPr lang="fr-FR" dirty="0"/>
          </a:p>
        </p:txBody>
      </p:sp>
      <p:pic>
        <p:nvPicPr>
          <p:cNvPr id="17410" name="Picture 2" descr="Generative AI Fuels Climate Change">
            <a:extLst>
              <a:ext uri="{FF2B5EF4-FFF2-40B4-BE49-F238E27FC236}">
                <a16:creationId xmlns:a16="http://schemas.microsoft.com/office/drawing/2014/main" id="{0146258E-4717-04AB-6DF4-BFB36CEC1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493" y="352425"/>
            <a:ext cx="6819900" cy="3076575"/>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928794B4-40C0-4D40-CD4F-F39F2D9D6B96}"/>
              </a:ext>
            </a:extLst>
          </p:cNvPr>
          <p:cNvSpPr txBox="1"/>
          <p:nvPr/>
        </p:nvSpPr>
        <p:spPr>
          <a:xfrm>
            <a:off x="407607" y="1729047"/>
            <a:ext cx="381525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Not only the training but also the inference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details should be thought to avoid CO2 emission</a:t>
            </a:r>
          </a:p>
        </p:txBody>
      </p:sp>
      <p:pic>
        <p:nvPicPr>
          <p:cNvPr id="16386" name="Picture 2" descr="carbon dioxide emission by artificial intelligence">
            <a:extLst>
              <a:ext uri="{FF2B5EF4-FFF2-40B4-BE49-F238E27FC236}">
                <a16:creationId xmlns:a16="http://schemas.microsoft.com/office/drawing/2014/main" id="{7DD820AE-A019-C113-AC8C-92BA407CF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915" y="3486128"/>
            <a:ext cx="6417165" cy="320491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612A8A58-AEF2-FB0C-6E4B-E16A3DB82C45}"/>
              </a:ext>
            </a:extLst>
          </p:cNvPr>
          <p:cNvSpPr txBox="1"/>
          <p:nvPr/>
        </p:nvSpPr>
        <p:spPr>
          <a:xfrm>
            <a:off x="1173480" y="4972042"/>
            <a:ext cx="3049385" cy="1200329"/>
          </a:xfrm>
          <a:prstGeom prst="rect">
            <a:avLst/>
          </a:prstGeom>
          <a:noFill/>
        </p:spPr>
        <p:txBody>
          <a:bodyPr wrap="square">
            <a:spAutoFit/>
          </a:bodyPr>
          <a:lstStyle/>
          <a:p>
            <a:r>
              <a:rPr lang="en-US" b="0" i="0" dirty="0">
                <a:solidFill>
                  <a:srgbClr val="6B6B6B"/>
                </a:solidFill>
                <a:effectLst/>
                <a:latin typeface="sohne"/>
              </a:rPr>
              <a:t>“The less we do to address climate change now, the more regulation we will have in the future.” — Bill Nye</a:t>
            </a:r>
            <a:endParaRPr lang="en-US" dirty="0"/>
          </a:p>
        </p:txBody>
      </p:sp>
    </p:spTree>
    <p:extLst>
      <p:ext uri="{BB962C8B-B14F-4D97-AF65-F5344CB8AC3E}">
        <p14:creationId xmlns:p14="http://schemas.microsoft.com/office/powerpoint/2010/main" val="3863896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97</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Conclusions</a:t>
            </a:r>
            <a:endParaRPr lang="fr-FR" dirty="0"/>
          </a:p>
        </p:txBody>
      </p:sp>
      <p:sp>
        <p:nvSpPr>
          <p:cNvPr id="3" name="CasellaDiTesto 2">
            <a:extLst>
              <a:ext uri="{FF2B5EF4-FFF2-40B4-BE49-F238E27FC236}">
                <a16:creationId xmlns:a16="http://schemas.microsoft.com/office/drawing/2014/main" id="{A37782C7-5C0F-06F2-5866-484D915DE402}"/>
              </a:ext>
            </a:extLst>
          </p:cNvPr>
          <p:cNvSpPr txBox="1"/>
          <p:nvPr/>
        </p:nvSpPr>
        <p:spPr>
          <a:xfrm>
            <a:off x="755501" y="2018831"/>
            <a:ext cx="999189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Natural language is a difficult field and to analyze it we need particular modification of our approach</a:t>
            </a:r>
          </a:p>
          <a:p>
            <a:pPr marL="285750" indent="-285750">
              <a:buFont typeface="Arial" panose="020B0604020202020204" pitchFamily="34" charset="0"/>
              <a:buChar char="•"/>
            </a:pPr>
            <a:r>
              <a:rPr lang="en-US" sz="2800" dirty="0"/>
              <a:t>The arrival of the transformer has changed our approach to NLP</a:t>
            </a:r>
          </a:p>
          <a:p>
            <a:pPr marL="285750" indent="-285750">
              <a:buFont typeface="Arial" panose="020B0604020202020204" pitchFamily="34" charset="0"/>
              <a:buChar char="•"/>
            </a:pPr>
            <a:r>
              <a:rPr lang="en-US" sz="2800" dirty="0"/>
              <a:t>LLMs are transformers that have been slowly improved</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565890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BD6C1D4-1D66-4171-A3F5-6C1E5F391410}"/>
              </a:ext>
            </a:extLst>
          </p:cNvPr>
          <p:cNvSpPr txBox="1">
            <a:spLocks/>
          </p:cNvSpPr>
          <p:nvPr/>
        </p:nvSpPr>
        <p:spPr>
          <a:xfrm>
            <a:off x="5859566" y="6473567"/>
            <a:ext cx="472868" cy="185208"/>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defRPr/>
            </a:pPr>
            <a:fld id="{F974AAB1-C83B-994D-8F48-41FCD53B889E}" type="slidenum">
              <a:rPr lang="fr-FR" sz="1000" smtClean="0">
                <a:solidFill>
                  <a:srgbClr val="005490"/>
                </a:solidFill>
                <a:latin typeface="Arial Black" panose="020B0A04020102020204" pitchFamily="34" charset="0"/>
              </a:rPr>
              <a:pPr algn="ctr" defTabSz="457200">
                <a:defRPr/>
              </a:pPr>
              <a:t>98</a:t>
            </a:fld>
            <a:endParaRPr lang="fr-FR" sz="1000" dirty="0">
              <a:solidFill>
                <a:srgbClr val="005490"/>
              </a:solidFill>
              <a:latin typeface="Arial Black" panose="020B0A04020102020204" pitchFamily="34" charset="0"/>
            </a:endParaRPr>
          </a:p>
        </p:txBody>
      </p:sp>
      <p:sp>
        <p:nvSpPr>
          <p:cNvPr id="4" name="Espace réservé du texte 1">
            <a:extLst>
              <a:ext uri="{FF2B5EF4-FFF2-40B4-BE49-F238E27FC236}">
                <a16:creationId xmlns:a16="http://schemas.microsoft.com/office/drawing/2014/main" id="{CC036CAE-0B5A-B13B-11C3-E47555D7A1BA}"/>
              </a:ext>
            </a:extLst>
          </p:cNvPr>
          <p:cNvSpPr txBox="1">
            <a:spLocks/>
          </p:cNvSpPr>
          <p:nvPr/>
        </p:nvSpPr>
        <p:spPr>
          <a:xfrm>
            <a:off x="407607" y="166956"/>
            <a:ext cx="11122144" cy="536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Conclusions-2</a:t>
            </a:r>
            <a:endParaRPr lang="fr-FR" dirty="0"/>
          </a:p>
        </p:txBody>
      </p:sp>
      <p:sp>
        <p:nvSpPr>
          <p:cNvPr id="3" name="CasellaDiTesto 2">
            <a:extLst>
              <a:ext uri="{FF2B5EF4-FFF2-40B4-BE49-F238E27FC236}">
                <a16:creationId xmlns:a16="http://schemas.microsoft.com/office/drawing/2014/main" id="{A37782C7-5C0F-06F2-5866-484D915DE402}"/>
              </a:ext>
            </a:extLst>
          </p:cNvPr>
          <p:cNvSpPr txBox="1"/>
          <p:nvPr/>
        </p:nvSpPr>
        <p:spPr>
          <a:xfrm>
            <a:off x="755501" y="2018831"/>
            <a:ext cx="9991898"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LLMs, as every type of AI model, has been tested in medicine</a:t>
            </a:r>
          </a:p>
          <a:p>
            <a:pPr marL="285750" indent="-285750">
              <a:buFont typeface="Arial" panose="020B0604020202020204" pitchFamily="34" charset="0"/>
              <a:buChar char="•"/>
            </a:pPr>
            <a:r>
              <a:rPr lang="en-US" sz="2800" dirty="0"/>
              <a:t>However there are still challenges for its application</a:t>
            </a:r>
          </a:p>
        </p:txBody>
      </p:sp>
    </p:spTree>
    <p:extLst>
      <p:ext uri="{BB962C8B-B14F-4D97-AF65-F5344CB8AC3E}">
        <p14:creationId xmlns:p14="http://schemas.microsoft.com/office/powerpoint/2010/main" val="29551945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73992F-8101-4E74-894D-C60180728F46}"/>
              </a:ext>
            </a:extLst>
          </p:cNvPr>
          <p:cNvSpPr>
            <a:spLocks noGrp="1"/>
          </p:cNvSpPr>
          <p:nvPr>
            <p:ph type="ctrTitle"/>
          </p:nvPr>
        </p:nvSpPr>
        <p:spPr>
          <a:xfrm>
            <a:off x="3323805" y="1413720"/>
            <a:ext cx="5321559" cy="2387600"/>
          </a:xfrm>
        </p:spPr>
        <p:txBody>
          <a:bodyPr>
            <a:normAutofit/>
          </a:bodyPr>
          <a:lstStyle/>
          <a:p>
            <a:r>
              <a:rPr lang="fr-FR" sz="4000" dirty="0" err="1"/>
              <a:t>Thank</a:t>
            </a:r>
            <a:r>
              <a:rPr lang="fr-FR" sz="4000" dirty="0"/>
              <a:t> </a:t>
            </a:r>
            <a:r>
              <a:rPr lang="fr-FR" sz="4000" dirty="0" err="1"/>
              <a:t>you</a:t>
            </a:r>
            <a:r>
              <a:rPr lang="fr-FR" sz="4000" dirty="0"/>
              <a:t> for </a:t>
            </a:r>
            <a:r>
              <a:rPr lang="fr-FR" sz="4000" dirty="0" err="1"/>
              <a:t>your</a:t>
            </a:r>
            <a:r>
              <a:rPr lang="fr-FR" sz="4000" dirty="0"/>
              <a:t> attention…</a:t>
            </a:r>
            <a:br>
              <a:rPr lang="fr-FR" sz="4000" dirty="0"/>
            </a:br>
            <a:r>
              <a:rPr lang="fr-FR" sz="4000" dirty="0"/>
              <a:t>…and questions</a:t>
            </a:r>
          </a:p>
        </p:txBody>
      </p:sp>
    </p:spTree>
    <p:extLst>
      <p:ext uri="{BB962C8B-B14F-4D97-AF65-F5344CB8AC3E}">
        <p14:creationId xmlns:p14="http://schemas.microsoft.com/office/powerpoint/2010/main" val="3927799685"/>
      </p:ext>
    </p:extLst>
  </p:cSld>
  <p:clrMapOvr>
    <a:masterClrMapping/>
  </p:clrMapOvr>
</p:sld>
</file>

<file path=ppt/theme/theme1.xml><?xml version="1.0" encoding="utf-8"?>
<a:theme xmlns:a="http://schemas.openxmlformats.org/drawingml/2006/main" name="Thème Office">
  <a:themeElements>
    <a:clrScheme name="OPM">
      <a:dk1>
        <a:srgbClr val="1F215D"/>
      </a:dk1>
      <a:lt1>
        <a:sysClr val="window" lastClr="FFFFFF"/>
      </a:lt1>
      <a:dk2>
        <a:srgbClr val="2B3184"/>
      </a:dk2>
      <a:lt2>
        <a:srgbClr val="C8D2EC"/>
      </a:lt2>
      <a:accent1>
        <a:srgbClr val="4472C4"/>
      </a:accent1>
      <a:accent2>
        <a:srgbClr val="8C368C"/>
      </a:accent2>
      <a:accent3>
        <a:srgbClr val="B265A5"/>
      </a:accent3>
      <a:accent4>
        <a:srgbClr val="A781B9"/>
      </a:accent4>
      <a:accent5>
        <a:srgbClr val="B0C9C9"/>
      </a:accent5>
      <a:accent6>
        <a:srgbClr val="EAE2D2"/>
      </a:accent6>
      <a:hlink>
        <a:srgbClr val="0563C1"/>
      </a:hlink>
      <a:folHlink>
        <a:srgbClr val="E7DDEF"/>
      </a:folHlink>
    </a:clrScheme>
    <a:fontScheme name="OPM">
      <a:majorFont>
        <a:latin typeface="krona one"/>
        <a:ea typeface=""/>
        <a:cs typeface=""/>
      </a:majorFont>
      <a:minorFont>
        <a:latin typeface="poppins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9_OPM_trame_powerpoint" id="{7BC399C9-F4D1-4EC4-B4E7-A005A8FD4FCA}" vid="{1B11F5E5-4266-4C9B-9EAF-4B5B7F15A4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2022_OPM_trame_powerpoint</Template>
  <TotalTime>26295</TotalTime>
  <Words>7305</Words>
  <Application>Microsoft Office PowerPoint</Application>
  <PresentationFormat>Grand écran</PresentationFormat>
  <Paragraphs>763</Paragraphs>
  <Slides>99</Slides>
  <Notes>43</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99</vt:i4>
      </vt:variant>
    </vt:vector>
  </HeadingPairs>
  <TitlesOfParts>
    <vt:vector size="119" baseType="lpstr">
      <vt:lpstr>-apple-system</vt:lpstr>
      <vt:lpstr>Arial</vt:lpstr>
      <vt:lpstr>Arial Black</vt:lpstr>
      <vt:lpstr>Calibri</vt:lpstr>
      <vt:lpstr>Cambria Math</vt:lpstr>
      <vt:lpstr>Google Sans</vt:lpstr>
      <vt:lpstr>Harding</vt:lpstr>
      <vt:lpstr>Helvetica Neue</vt:lpstr>
      <vt:lpstr>Inter</vt:lpstr>
      <vt:lpstr>krona one</vt:lpstr>
      <vt:lpstr>Minion Pro</vt:lpstr>
      <vt:lpstr>Poly</vt:lpstr>
      <vt:lpstr>Poppins Bold</vt:lpstr>
      <vt:lpstr>poppins regular</vt:lpstr>
      <vt:lpstr>Poppins SemiBold</vt:lpstr>
      <vt:lpstr>sohne</vt:lpstr>
      <vt:lpstr>source-serif-pro</vt:lpstr>
      <vt:lpstr>Times New Roman</vt:lpstr>
      <vt:lpstr>Wingdings</vt:lpstr>
      <vt:lpstr>Thème Office</vt:lpstr>
      <vt:lpstr>Dr. LLM or: How I Learned to Stop Worrying and Love the AI </vt:lpstr>
      <vt:lpstr>Présentation PowerPoint</vt:lpstr>
      <vt:lpstr>Présentation PowerPoint</vt:lpstr>
      <vt:lpstr>OPM: a « pure player » biopharmaceutical in the clinical stage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Thank you for your attention…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meeting 18/10/22</dc:title>
  <dc:creator>Salvatore Raieli</dc:creator>
  <cp:lastModifiedBy>Salvatore Raieli</cp:lastModifiedBy>
  <cp:revision>101</cp:revision>
  <dcterms:created xsi:type="dcterms:W3CDTF">2022-10-17T09:22:56Z</dcterms:created>
  <dcterms:modified xsi:type="dcterms:W3CDTF">2024-01-15T15:26:28Z</dcterms:modified>
</cp:coreProperties>
</file>